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84" r:id="rId5"/>
    <p:sldId id="289" r:id="rId6"/>
    <p:sldId id="281" r:id="rId7"/>
    <p:sldId id="290" r:id="rId8"/>
    <p:sldId id="291" r:id="rId9"/>
    <p:sldId id="258" r:id="rId10"/>
    <p:sldId id="292" r:id="rId11"/>
    <p:sldId id="259" r:id="rId12"/>
    <p:sldId id="293" r:id="rId13"/>
    <p:sldId id="260" r:id="rId14"/>
    <p:sldId id="261" r:id="rId15"/>
    <p:sldId id="262" r:id="rId16"/>
    <p:sldId id="267" r:id="rId17"/>
    <p:sldId id="294" r:id="rId18"/>
    <p:sldId id="297" r:id="rId19"/>
    <p:sldId id="298" r:id="rId20"/>
    <p:sldId id="283" r:id="rId21"/>
    <p:sldId id="276" r:id="rId22"/>
    <p:sldId id="268" r:id="rId23"/>
    <p:sldId id="295" r:id="rId24"/>
    <p:sldId id="277" r:id="rId25"/>
    <p:sldId id="265" r:id="rId26"/>
    <p:sldId id="296" r:id="rId27"/>
    <p:sldId id="266" r:id="rId28"/>
    <p:sldId id="263" r:id="rId29"/>
    <p:sldId id="279" r:id="rId30"/>
    <p:sldId id="280" r:id="rId31"/>
    <p:sldId id="270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82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79A9B-1C9B-4A6C-B18F-CDD634675931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B871-0793-4121-ADDC-C1B1DFDF8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73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B871-0793-4121-ADDC-C1B1DFDF8A7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55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30.png"/><Relationship Id="rId18" Type="http://schemas.openxmlformats.org/officeDocument/2006/relationships/image" Target="../media/image1280.png"/><Relationship Id="rId3" Type="http://schemas.openxmlformats.org/officeDocument/2006/relationships/image" Target="../media/image1131.png"/><Relationship Id="rId21" Type="http://schemas.openxmlformats.org/officeDocument/2006/relationships/image" Target="../media/image1290.png"/><Relationship Id="rId7" Type="http://schemas.openxmlformats.org/officeDocument/2006/relationships/image" Target="../media/image1171.png"/><Relationship Id="rId12" Type="http://schemas.openxmlformats.org/officeDocument/2006/relationships/image" Target="../media/image1220.png"/><Relationship Id="rId17" Type="http://schemas.openxmlformats.org/officeDocument/2006/relationships/image" Target="../media/image1270.png"/><Relationship Id="rId2" Type="http://schemas.openxmlformats.org/officeDocument/2006/relationships/image" Target="../media/image1121.png"/><Relationship Id="rId16" Type="http://schemas.openxmlformats.org/officeDocument/2006/relationships/image" Target="../media/image1260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1.png"/><Relationship Id="rId11" Type="http://schemas.openxmlformats.org/officeDocument/2006/relationships/image" Target="../media/image1210.png"/><Relationship Id="rId5" Type="http://schemas.openxmlformats.org/officeDocument/2006/relationships/image" Target="../media/image1151.png"/><Relationship Id="rId15" Type="http://schemas.openxmlformats.org/officeDocument/2006/relationships/image" Target="../media/image1250.png"/><Relationship Id="rId10" Type="http://schemas.openxmlformats.org/officeDocument/2006/relationships/image" Target="../media/image1200.png"/><Relationship Id="rId4" Type="http://schemas.openxmlformats.org/officeDocument/2006/relationships/image" Target="../media/image1141.png"/><Relationship Id="rId9" Type="http://schemas.openxmlformats.org/officeDocument/2006/relationships/image" Target="../media/image1190.png"/><Relationship Id="rId14" Type="http://schemas.openxmlformats.org/officeDocument/2006/relationships/image" Target="../media/image1240.png"/><Relationship Id="rId22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32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12" Type="http://schemas.openxmlformats.org/officeDocument/2006/relationships/image" Target="../media/image131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5" Type="http://schemas.openxmlformats.org/officeDocument/2006/relationships/image" Target="../media/image1110.png"/><Relationship Id="rId10" Type="http://schemas.openxmlformats.org/officeDocument/2006/relationships/image" Target="../media/image116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9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5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58.jpeg"/><Relationship Id="rId9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REV, EA5U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" y="4433343"/>
            <a:ext cx="4393548" cy="22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9512" y="260648"/>
            <a:ext cx="8819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smtClean="0"/>
              <a:t>Unidades Logarítmicas</a:t>
            </a:r>
            <a:endParaRPr lang="es-ES" sz="7200" b="1"/>
          </a:p>
        </p:txBody>
      </p:sp>
      <p:sp>
        <p:nvSpPr>
          <p:cNvPr id="6" name="CuadroTexto 6"/>
          <p:cNvSpPr txBox="1"/>
          <p:nvPr/>
        </p:nvSpPr>
        <p:spPr>
          <a:xfrm>
            <a:off x="3203848" y="1844824"/>
            <a:ext cx="2751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smtClean="0">
                <a:latin typeface="Arial" panose="020B0604020202020204" pitchFamily="34" charset="0"/>
                <a:cs typeface="Arial" panose="020B0604020202020204" pitchFamily="34" charset="0"/>
              </a:rPr>
              <a:t>EA5HS</a:t>
            </a:r>
            <a:endParaRPr lang="es-E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7"/>
          <p:cNvSpPr txBox="1"/>
          <p:nvPr/>
        </p:nvSpPr>
        <p:spPr>
          <a:xfrm>
            <a:off x="3779912" y="3140968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endParaRPr lang="es-E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20" y="4380932"/>
            <a:ext cx="2560575" cy="23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44624"/>
            <a:ext cx="90446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¿ Por qué se utilizan los logaritmos en ingeniería radio ?</a:t>
            </a:r>
            <a:endParaRPr lang="es-ES" sz="3000" b="1"/>
          </a:p>
        </p:txBody>
      </p:sp>
      <p:sp>
        <p:nvSpPr>
          <p:cNvPr id="5" name="4 CuadroTexto"/>
          <p:cNvSpPr txBox="1"/>
          <p:nvPr/>
        </p:nvSpPr>
        <p:spPr>
          <a:xfrm>
            <a:off x="136478" y="982638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Ejemplo:</a:t>
            </a:r>
            <a:endParaRPr lang="es-ES" sz="2400" b="1"/>
          </a:p>
        </p:txBody>
      </p:sp>
      <p:sp>
        <p:nvSpPr>
          <p:cNvPr id="6" name="5 CuadroTexto"/>
          <p:cNvSpPr txBox="1"/>
          <p:nvPr/>
        </p:nvSpPr>
        <p:spPr>
          <a:xfrm>
            <a:off x="1411186" y="949663"/>
            <a:ext cx="548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Potencia a la entrada de un receptor</a:t>
            </a:r>
            <a:endParaRPr lang="es-ES" sz="2800"/>
          </a:p>
        </p:txBody>
      </p:sp>
      <p:grpSp>
        <p:nvGrpSpPr>
          <p:cNvPr id="40" name="39 Grupo"/>
          <p:cNvGrpSpPr/>
          <p:nvPr/>
        </p:nvGrpSpPr>
        <p:grpSpPr>
          <a:xfrm>
            <a:off x="6779441" y="2532521"/>
            <a:ext cx="887648" cy="882213"/>
            <a:chOff x="7000533" y="3022216"/>
            <a:chExt cx="887648" cy="882213"/>
          </a:xfrm>
        </p:grpSpPr>
        <p:sp>
          <p:nvSpPr>
            <p:cNvPr id="19" name="18 Arco"/>
            <p:cNvSpPr>
              <a:spLocks noChangeAspect="1"/>
            </p:cNvSpPr>
            <p:nvPr/>
          </p:nvSpPr>
          <p:spPr>
            <a:xfrm rot="2553848">
              <a:off x="7040648" y="3123860"/>
              <a:ext cx="658368" cy="65836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Arco"/>
            <p:cNvSpPr>
              <a:spLocks noChangeAspect="1"/>
            </p:cNvSpPr>
            <p:nvPr/>
          </p:nvSpPr>
          <p:spPr>
            <a:xfrm rot="2553848">
              <a:off x="7005968" y="3022216"/>
              <a:ext cx="882213" cy="88221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Arco"/>
            <p:cNvSpPr>
              <a:spLocks noChangeAspect="1"/>
            </p:cNvSpPr>
            <p:nvPr/>
          </p:nvSpPr>
          <p:spPr>
            <a:xfrm rot="2553848">
              <a:off x="7000533" y="3213629"/>
              <a:ext cx="487192" cy="48719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67" y="1915563"/>
            <a:ext cx="1463652" cy="81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34 Grupo"/>
          <p:cNvGrpSpPr/>
          <p:nvPr/>
        </p:nvGrpSpPr>
        <p:grpSpPr>
          <a:xfrm>
            <a:off x="1304468" y="2696700"/>
            <a:ext cx="1490948" cy="2936930"/>
            <a:chOff x="1449848" y="2674961"/>
            <a:chExt cx="1490948" cy="293693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848" y="3285895"/>
              <a:ext cx="1463652" cy="52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772" y="4500546"/>
              <a:ext cx="1463652" cy="28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144" y="5455890"/>
              <a:ext cx="1463652" cy="156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30 Conector recto"/>
            <p:cNvCxnSpPr/>
            <p:nvPr/>
          </p:nvCxnSpPr>
          <p:spPr>
            <a:xfrm>
              <a:off x="2033516" y="2674961"/>
              <a:ext cx="0" cy="6005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035791" y="3782704"/>
              <a:ext cx="0" cy="6005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2022143" y="4778990"/>
              <a:ext cx="0" cy="6005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CuadroTexto"/>
          <p:cNvSpPr txBox="1"/>
          <p:nvPr/>
        </p:nvSpPr>
        <p:spPr>
          <a:xfrm>
            <a:off x="67407" y="1946073"/>
            <a:ext cx="1096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</a:t>
            </a:r>
          </a:p>
          <a:p>
            <a:pPr algn="ctr"/>
            <a:r>
              <a:rPr lang="es-ES" sz="1400"/>
              <a:t>a</a:t>
            </a:r>
            <a:r>
              <a:rPr lang="es-ES" sz="1400" smtClean="0"/>
              <a:t>l umbral de</a:t>
            </a:r>
          </a:p>
          <a:p>
            <a:pPr algn="ctr"/>
            <a:r>
              <a:rPr lang="es-ES" sz="1400" smtClean="0"/>
              <a:t>saturación</a:t>
            </a:r>
            <a:endParaRPr lang="es-ES" sz="1400"/>
          </a:p>
        </p:txBody>
      </p:sp>
      <p:sp>
        <p:nvSpPr>
          <p:cNvPr id="37" name="36 CuadroTexto"/>
          <p:cNvSpPr txBox="1"/>
          <p:nvPr/>
        </p:nvSpPr>
        <p:spPr>
          <a:xfrm>
            <a:off x="34132" y="5178931"/>
            <a:ext cx="1096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</a:t>
            </a:r>
          </a:p>
          <a:p>
            <a:pPr algn="ctr"/>
            <a:r>
              <a:rPr lang="es-ES" sz="1400"/>
              <a:t>a</a:t>
            </a:r>
            <a:r>
              <a:rPr lang="es-ES" sz="1400" smtClean="0"/>
              <a:t>l umbral de</a:t>
            </a:r>
          </a:p>
          <a:p>
            <a:pPr algn="ctr"/>
            <a:r>
              <a:rPr lang="es-ES" sz="1400" smtClean="0"/>
              <a:t>sensibilidad</a:t>
            </a:r>
            <a:endParaRPr lang="es-ES" sz="1400"/>
          </a:p>
        </p:txBody>
      </p:sp>
      <p:cxnSp>
        <p:nvCxnSpPr>
          <p:cNvPr id="38" name="37 Conector recto"/>
          <p:cNvCxnSpPr/>
          <p:nvPr/>
        </p:nvCxnSpPr>
        <p:spPr>
          <a:xfrm>
            <a:off x="3058468" y="2082587"/>
            <a:ext cx="0" cy="352112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3099411" y="4788737"/>
            <a:ext cx="103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Mucha</a:t>
            </a:r>
          </a:p>
          <a:p>
            <a:pPr algn="ctr"/>
            <a:r>
              <a:rPr lang="es-ES" smtClean="0"/>
              <a:t>variación</a:t>
            </a:r>
            <a:endParaRPr lang="es-ES"/>
          </a:p>
        </p:txBody>
      </p:sp>
      <p:cxnSp>
        <p:nvCxnSpPr>
          <p:cNvPr id="42" name="41 Conector recto"/>
          <p:cNvCxnSpPr/>
          <p:nvPr/>
        </p:nvCxnSpPr>
        <p:spPr>
          <a:xfrm flipV="1">
            <a:off x="7990115" y="2641199"/>
            <a:ext cx="0" cy="75062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8024680" y="2701542"/>
            <a:ext cx="10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Muy poca</a:t>
            </a:r>
          </a:p>
          <a:p>
            <a:r>
              <a:rPr lang="es-ES" sz="1600" smtClean="0"/>
              <a:t>variación</a:t>
            </a:r>
            <a:endParaRPr lang="es-ES" sz="1600"/>
          </a:p>
        </p:txBody>
      </p:sp>
      <p:cxnSp>
        <p:nvCxnSpPr>
          <p:cNvPr id="45" name="44 Conector recto"/>
          <p:cNvCxnSpPr/>
          <p:nvPr/>
        </p:nvCxnSpPr>
        <p:spPr>
          <a:xfrm flipV="1">
            <a:off x="5320804" y="5188256"/>
            <a:ext cx="20744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36" y="4324160"/>
            <a:ext cx="1463652" cy="81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3" y="5411664"/>
            <a:ext cx="1463652" cy="1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47 Flecha derecha"/>
          <p:cNvSpPr/>
          <p:nvPr/>
        </p:nvSpPr>
        <p:spPr>
          <a:xfrm flipH="1">
            <a:off x="4355976" y="4941168"/>
            <a:ext cx="736979" cy="484632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CuadroTexto"/>
          <p:cNvSpPr txBox="1"/>
          <p:nvPr/>
        </p:nvSpPr>
        <p:spPr>
          <a:xfrm>
            <a:off x="2627784" y="6093296"/>
            <a:ext cx="410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Uso de unidades logarítmicas !!</a:t>
            </a:r>
            <a:endParaRPr lang="es-ES" sz="2400"/>
          </a:p>
        </p:txBody>
      </p:sp>
      <p:cxnSp>
        <p:nvCxnSpPr>
          <p:cNvPr id="59" name="58 Conector recto"/>
          <p:cNvCxnSpPr/>
          <p:nvPr/>
        </p:nvCxnSpPr>
        <p:spPr>
          <a:xfrm>
            <a:off x="5847417" y="3405474"/>
            <a:ext cx="0" cy="25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1027 Grupo"/>
          <p:cNvGrpSpPr/>
          <p:nvPr/>
        </p:nvGrpSpPr>
        <p:grpSpPr>
          <a:xfrm>
            <a:off x="4211960" y="3501008"/>
            <a:ext cx="1621809" cy="382980"/>
            <a:chOff x="4287672" y="4012442"/>
            <a:chExt cx="1621809" cy="382980"/>
          </a:xfrm>
        </p:grpSpPr>
        <p:cxnSp>
          <p:nvCxnSpPr>
            <p:cNvPr id="61" name="60 Conector recto"/>
            <p:cNvCxnSpPr/>
            <p:nvPr/>
          </p:nvCxnSpPr>
          <p:spPr>
            <a:xfrm flipH="1">
              <a:off x="5568287" y="4176215"/>
              <a:ext cx="341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61 Rectángulo"/>
            <p:cNvSpPr/>
            <p:nvPr/>
          </p:nvSpPr>
          <p:spPr>
            <a:xfrm>
              <a:off x="4653887" y="4012442"/>
              <a:ext cx="900752" cy="38213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4" name="1023 CuadroTexto"/>
            <p:cNvSpPr txBox="1"/>
            <p:nvPr/>
          </p:nvSpPr>
          <p:spPr>
            <a:xfrm>
              <a:off x="4735773" y="402609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C.A.G.</a:t>
              </a:r>
              <a:endParaRPr lang="es-ES"/>
            </a:p>
          </p:txBody>
        </p:sp>
        <p:cxnSp>
          <p:nvCxnSpPr>
            <p:cNvPr id="68" name="67 Conector recto"/>
            <p:cNvCxnSpPr/>
            <p:nvPr/>
          </p:nvCxnSpPr>
          <p:spPr>
            <a:xfrm flipH="1">
              <a:off x="4287672" y="4205785"/>
              <a:ext cx="341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68 Conector recto"/>
          <p:cNvCxnSpPr/>
          <p:nvPr/>
        </p:nvCxnSpPr>
        <p:spPr>
          <a:xfrm>
            <a:off x="4211961" y="3421396"/>
            <a:ext cx="0" cy="25930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0" name="1029 Grupo"/>
          <p:cNvGrpSpPr/>
          <p:nvPr/>
        </p:nvGrpSpPr>
        <p:grpSpPr>
          <a:xfrm>
            <a:off x="3344160" y="2485518"/>
            <a:ext cx="3592001" cy="914400"/>
            <a:chOff x="3419872" y="2996952"/>
            <a:chExt cx="3592001" cy="914400"/>
          </a:xfrm>
        </p:grpSpPr>
        <p:grpSp>
          <p:nvGrpSpPr>
            <p:cNvPr id="25" name="24 Grupo"/>
            <p:cNvGrpSpPr/>
            <p:nvPr/>
          </p:nvGrpSpPr>
          <p:grpSpPr>
            <a:xfrm>
              <a:off x="3419872" y="2996952"/>
              <a:ext cx="3592001" cy="914400"/>
              <a:chOff x="3565252" y="2975213"/>
              <a:chExt cx="3592001" cy="914400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4067944" y="2975213"/>
                <a:ext cx="2306472" cy="9144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" name="14 Conector recto"/>
              <p:cNvCxnSpPr/>
              <p:nvPr/>
            </p:nvCxnSpPr>
            <p:spPr>
              <a:xfrm>
                <a:off x="6388064" y="3436020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17 Grupo"/>
              <p:cNvGrpSpPr/>
              <p:nvPr/>
            </p:nvGrpSpPr>
            <p:grpSpPr>
              <a:xfrm>
                <a:off x="6852087" y="3163065"/>
                <a:ext cx="305166" cy="550823"/>
                <a:chOff x="7820167" y="2825086"/>
                <a:chExt cx="305166" cy="550823"/>
              </a:xfrm>
            </p:grpSpPr>
            <p:sp>
              <p:nvSpPr>
                <p:cNvPr id="16" name="15 Triángulo isósceles"/>
                <p:cNvSpPr/>
                <p:nvPr/>
              </p:nvSpPr>
              <p:spPr>
                <a:xfrm rot="16200000">
                  <a:off x="7751930" y="3002507"/>
                  <a:ext cx="550823" cy="195982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7820167" y="2988860"/>
                  <a:ext cx="136478" cy="2183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cxnSp>
            <p:nvCxnSpPr>
              <p:cNvPr id="24" name="23 Conector recto"/>
              <p:cNvCxnSpPr/>
              <p:nvPr/>
            </p:nvCxnSpPr>
            <p:spPr>
              <a:xfrm>
                <a:off x="3565252" y="3410999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9" name="1028 CuadroTexto"/>
            <p:cNvSpPr txBox="1"/>
            <p:nvPr/>
          </p:nvSpPr>
          <p:spPr>
            <a:xfrm>
              <a:off x="4653887" y="3275462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RECEPTOR</a:t>
              </a:r>
              <a:endParaRPr lang="es-ES" b="1"/>
            </a:p>
          </p:txBody>
        </p:sp>
      </p:grpSp>
    </p:spTree>
    <p:extLst>
      <p:ext uri="{BB962C8B-B14F-4D97-AF65-F5344CB8AC3E}">
        <p14:creationId xmlns:p14="http://schemas.microsoft.com/office/powerpoint/2010/main" val="20145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7" grpId="0"/>
      <p:bldP spid="39" grpId="0"/>
      <p:bldP spid="43" grpId="0"/>
      <p:bldP spid="48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28982" y="116632"/>
            <a:ext cx="7427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Relación entre potencias  ( dB )</a:t>
            </a:r>
            <a:endParaRPr lang="es-ES" sz="4400" b="1"/>
          </a:p>
        </p:txBody>
      </p:sp>
      <p:grpSp>
        <p:nvGrpSpPr>
          <p:cNvPr id="12" name="11 Grupo"/>
          <p:cNvGrpSpPr/>
          <p:nvPr/>
        </p:nvGrpSpPr>
        <p:grpSpPr>
          <a:xfrm>
            <a:off x="0" y="1124744"/>
            <a:ext cx="3859295" cy="1028657"/>
            <a:chOff x="0" y="1124744"/>
            <a:chExt cx="3859295" cy="1028657"/>
          </a:xfrm>
        </p:grpSpPr>
        <p:sp>
          <p:nvSpPr>
            <p:cNvPr id="3" name="2 CuadroTexto"/>
            <p:cNvSpPr txBox="1"/>
            <p:nvPr/>
          </p:nvSpPr>
          <p:spPr>
            <a:xfrm>
              <a:off x="0" y="1142161"/>
              <a:ext cx="2212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smtClean="0"/>
                <a:t>Sean las potencias  </a:t>
              </a:r>
              <a:endParaRPr lang="es-ES" sz="2000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2411760" y="1124744"/>
              <a:ext cx="1447535" cy="524601"/>
              <a:chOff x="798394" y="1576317"/>
              <a:chExt cx="1447535" cy="52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3 CuadroTexto"/>
                  <p:cNvSpPr txBox="1"/>
                  <p:nvPr/>
                </p:nvSpPr>
                <p:spPr>
                  <a:xfrm>
                    <a:off x="798394" y="1576317"/>
                    <a:ext cx="60952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ES" sz="2800"/>
                  </a:p>
                </p:txBody>
              </p:sp>
            </mc:Choice>
            <mc:Fallback xmlns="">
              <p:sp>
                <p:nvSpPr>
                  <p:cNvPr id="4" name="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394" y="1576317"/>
                    <a:ext cx="609526" cy="52322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4 CuadroTexto"/>
              <p:cNvSpPr txBox="1"/>
              <p:nvPr/>
            </p:nvSpPr>
            <p:spPr>
              <a:xfrm>
                <a:off x="1331640" y="1700808"/>
                <a:ext cx="914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smtClean="0"/>
                  <a:t>vatios  </a:t>
                </a:r>
                <a:endParaRPr lang="es-ES" sz="2000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2411760" y="1628800"/>
              <a:ext cx="1447535" cy="524601"/>
              <a:chOff x="798394" y="1576317"/>
              <a:chExt cx="1447535" cy="5246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7 CuadroTexto"/>
                  <p:cNvSpPr txBox="1"/>
                  <p:nvPr/>
                </p:nvSpPr>
                <p:spPr>
                  <a:xfrm>
                    <a:off x="798394" y="1576317"/>
                    <a:ext cx="61779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s-ES" sz="2800"/>
                  </a:p>
                </p:txBody>
              </p:sp>
            </mc:Choice>
            <mc:Fallback xmlns="">
              <p:sp>
                <p:nvSpPr>
                  <p:cNvPr id="8" name="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394" y="1576317"/>
                    <a:ext cx="617798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8 CuadroTexto"/>
              <p:cNvSpPr txBox="1"/>
              <p:nvPr/>
            </p:nvSpPr>
            <p:spPr>
              <a:xfrm>
                <a:off x="1331640" y="1700808"/>
                <a:ext cx="914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smtClean="0"/>
                  <a:t>vatios  </a:t>
                </a:r>
                <a:endParaRPr lang="es-ES" sz="2000"/>
              </a:p>
            </p:txBody>
          </p:sp>
        </p:grpSp>
      </p:grpSp>
      <p:sp>
        <p:nvSpPr>
          <p:cNvPr id="10" name="9 CuadroTexto"/>
          <p:cNvSpPr txBox="1"/>
          <p:nvPr/>
        </p:nvSpPr>
        <p:spPr>
          <a:xfrm>
            <a:off x="611560" y="2420888"/>
            <a:ext cx="395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diremos que su relación en ( dB ) es</a:t>
            </a:r>
            <a:endParaRPr lang="es-E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907704" y="3429000"/>
                <a:ext cx="5207195" cy="161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0" i="1" smtClean="0">
                          <a:latin typeface="Cambria Math"/>
                        </a:rPr>
                        <m:t>10</m:t>
                      </m:r>
                      <m:func>
                        <m:func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4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4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4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4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4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4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4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4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4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4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4400" b="0" i="1" smtClean="0">
                              <a:latin typeface="Cambria Math"/>
                            </a:rPr>
                            <m:t>  ( </m:t>
                          </m:r>
                          <m:r>
                            <a:rPr lang="es-ES" sz="4400" b="0" i="1" smtClean="0">
                              <a:latin typeface="Cambria Math"/>
                            </a:rPr>
                            <m:t>𝑑𝐵</m:t>
                          </m:r>
                          <m:r>
                            <a:rPr lang="es-ES" sz="4400" b="0" i="1" smtClean="0">
                              <a:latin typeface="Cambria Math"/>
                            </a:rPr>
                            <m:t> )</m:t>
                          </m:r>
                        </m:e>
                      </m:func>
                    </m:oMath>
                  </m:oMathPara>
                </a14:m>
                <a:endParaRPr lang="es-ES" sz="440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29000"/>
                <a:ext cx="5207195" cy="16137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15 Grupo"/>
          <p:cNvGrpSpPr/>
          <p:nvPr/>
        </p:nvGrpSpPr>
        <p:grpSpPr>
          <a:xfrm>
            <a:off x="4626591" y="2708920"/>
            <a:ext cx="1544899" cy="948680"/>
            <a:chOff x="4626591" y="2708920"/>
            <a:chExt cx="1544899" cy="948680"/>
          </a:xfrm>
        </p:grpSpPr>
        <p:cxnSp>
          <p:nvCxnSpPr>
            <p:cNvPr id="14" name="13 Conector recto de flecha"/>
            <p:cNvCxnSpPr/>
            <p:nvPr/>
          </p:nvCxnSpPr>
          <p:spPr>
            <a:xfrm flipH="1">
              <a:off x="4626591" y="2975212"/>
              <a:ext cx="873457" cy="6823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5436096" y="2708920"/>
              <a:ext cx="735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vatios</a:t>
              </a:r>
              <a:endParaRPr lang="es-ES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749422" y="4776718"/>
            <a:ext cx="1710100" cy="1109846"/>
            <a:chOff x="4749422" y="4776718"/>
            <a:chExt cx="1710100" cy="1109846"/>
          </a:xfrm>
        </p:grpSpPr>
        <p:cxnSp>
          <p:nvCxnSpPr>
            <p:cNvPr id="18" name="17 Conector recto de flecha"/>
            <p:cNvCxnSpPr/>
            <p:nvPr/>
          </p:nvCxnSpPr>
          <p:spPr>
            <a:xfrm flipH="1" flipV="1">
              <a:off x="4749422" y="4776718"/>
              <a:ext cx="968990" cy="846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5724128" y="5517232"/>
              <a:ext cx="735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vatios</a:t>
              </a:r>
              <a:endParaRPr lang="es-ES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7380312" y="818866"/>
            <a:ext cx="1101584" cy="1240241"/>
            <a:chOff x="7380312" y="818866"/>
            <a:chExt cx="1101584" cy="1240241"/>
          </a:xfrm>
        </p:grpSpPr>
        <p:sp>
          <p:nvSpPr>
            <p:cNvPr id="22" name="21 Flecha abajo"/>
            <p:cNvSpPr/>
            <p:nvPr/>
          </p:nvSpPr>
          <p:spPr>
            <a:xfrm flipV="1">
              <a:off x="7615450" y="818866"/>
              <a:ext cx="525576" cy="573206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380312" y="1412776"/>
              <a:ext cx="1101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Decibelio</a:t>
              </a:r>
            </a:p>
            <a:p>
              <a:r>
                <a:rPr lang="es-ES" b="1"/>
                <a:t>o</a:t>
              </a:r>
              <a:r>
                <a:rPr lang="es-ES" b="1" smtClean="0"/>
                <a:t> Decibel</a:t>
              </a:r>
              <a:endParaRPr lang="es-ES" b="1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6414448" y="3068960"/>
            <a:ext cx="1471180" cy="834300"/>
            <a:chOff x="6414448" y="3068960"/>
            <a:chExt cx="1471180" cy="834300"/>
          </a:xfrm>
        </p:grpSpPr>
        <p:cxnSp>
          <p:nvCxnSpPr>
            <p:cNvPr id="26" name="25 Conector recto de flecha"/>
            <p:cNvCxnSpPr/>
            <p:nvPr/>
          </p:nvCxnSpPr>
          <p:spPr>
            <a:xfrm flipH="1">
              <a:off x="6414448" y="3357349"/>
              <a:ext cx="232012" cy="5459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6444208" y="306896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adimensional</a:t>
              </a:r>
              <a:endParaRPr lang="es-ES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841395" y="5063320"/>
            <a:ext cx="2399345" cy="854022"/>
            <a:chOff x="2841395" y="5063320"/>
            <a:chExt cx="2399345" cy="854022"/>
          </a:xfrm>
        </p:grpSpPr>
        <p:sp>
          <p:nvSpPr>
            <p:cNvPr id="29" name="28 Abrir llave"/>
            <p:cNvSpPr/>
            <p:nvPr/>
          </p:nvSpPr>
          <p:spPr>
            <a:xfrm rot="16200000">
              <a:off x="3807726" y="4096989"/>
              <a:ext cx="466684" cy="239934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19872" y="5517232"/>
              <a:ext cx="1276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smtClean="0"/>
                <a:t>Bélio o Be</a:t>
              </a:r>
              <a:r>
                <a:rPr lang="es-ES" smtClean="0"/>
                <a:t>l</a:t>
              </a:r>
              <a:endParaRPr lang="es-ES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992575" y="5802575"/>
            <a:ext cx="3398294" cy="906855"/>
            <a:chOff x="1992575" y="5802575"/>
            <a:chExt cx="3398294" cy="906855"/>
          </a:xfrm>
        </p:grpSpPr>
        <p:sp>
          <p:nvSpPr>
            <p:cNvPr id="34" name="33 Abrir llave"/>
            <p:cNvSpPr/>
            <p:nvPr/>
          </p:nvSpPr>
          <p:spPr>
            <a:xfrm rot="16200000">
              <a:off x="3458380" y="4336770"/>
              <a:ext cx="466684" cy="3398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555776" y="6309320"/>
              <a:ext cx="2311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/>
                <a:t>d</a:t>
              </a:r>
              <a:r>
                <a:rPr lang="es-ES" sz="2000" smtClean="0"/>
                <a:t>eci Bélio o  deci Be</a:t>
              </a:r>
              <a:r>
                <a:rPr lang="es-ES" smtClean="0"/>
                <a:t>l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28982" y="116632"/>
            <a:ext cx="7427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Relación entre potencias  ( dB )</a:t>
            </a:r>
            <a:endParaRPr lang="es-ES" sz="4400" b="1"/>
          </a:p>
        </p:txBody>
      </p:sp>
      <p:sp>
        <p:nvSpPr>
          <p:cNvPr id="2" name="1 CuadroTexto"/>
          <p:cNvSpPr txBox="1"/>
          <p:nvPr/>
        </p:nvSpPr>
        <p:spPr>
          <a:xfrm>
            <a:off x="107504" y="112474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Ejemplo</a:t>
            </a:r>
            <a:endParaRPr lang="es-E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67544" y="1628800"/>
                <a:ext cx="19993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smtClean="0"/>
                  <a:t>Sea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/>
                      </a:rPr>
                      <m:t>=1 </m:t>
                    </m:r>
                    <m:r>
                      <a:rPr lang="es-ES" sz="2400" b="0" i="1" smtClean="0">
                        <a:latin typeface="Cambria Math"/>
                      </a:rPr>
                      <m:t>𝑊</m:t>
                    </m:r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199933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878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67544" y="2060848"/>
                <a:ext cx="25787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smtClean="0"/>
                  <a:t>Sea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400" b="0" i="1" smtClean="0">
                        <a:latin typeface="Cambria Math"/>
                      </a:rPr>
                      <m:t>=0,001 </m:t>
                    </m:r>
                    <m:r>
                      <a:rPr lang="es-ES" sz="2400" b="0" i="1" smtClean="0">
                        <a:latin typeface="Cambria Math"/>
                      </a:rPr>
                      <m:t>𝑊</m:t>
                    </m:r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0848"/>
                <a:ext cx="257871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783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846161" y="2988860"/>
            <a:ext cx="120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tendremos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051720" y="2708920"/>
                <a:ext cx="188327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08920"/>
                <a:ext cx="1883272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738969" y="2667977"/>
                <a:ext cx="250523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0,001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69" y="2667977"/>
                <a:ext cx="2505238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6043225" y="2893879"/>
                <a:ext cx="13636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=30 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225" y="2893879"/>
                <a:ext cx="136364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51520" y="4077072"/>
                <a:ext cx="6342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smtClean="0"/>
                  <a:t>diremos 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400" smtClean="0"/>
                  <a:t>  está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30 </m:t>
                    </m:r>
                    <m:r>
                      <a:rPr lang="es-ES" sz="2400" b="0" i="1" smtClean="0">
                        <a:latin typeface="Cambria Math"/>
                      </a:rPr>
                      <m:t>𝑑𝐵</m:t>
                    </m:r>
                  </m:oMath>
                </a14:m>
                <a:r>
                  <a:rPr lang="es-ES" sz="2400" smtClean="0"/>
                  <a:t>  por  encima 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7072"/>
                <a:ext cx="634231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41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212851" y="4829974"/>
                <a:ext cx="6448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smtClean="0"/>
                  <a:t>diremos 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400" smtClean="0"/>
                  <a:t>  está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30 </m:t>
                    </m:r>
                    <m:r>
                      <a:rPr lang="es-ES" sz="2400" b="0" i="1" smtClean="0">
                        <a:latin typeface="Cambria Math"/>
                      </a:rPr>
                      <m:t>𝑑𝐵</m:t>
                    </m:r>
                  </m:oMath>
                </a14:m>
                <a:r>
                  <a:rPr lang="es-ES" sz="2400" smtClean="0"/>
                  <a:t>  por  debajo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1" y="4829974"/>
                <a:ext cx="644881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512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5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7092" y="0"/>
            <a:ext cx="644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Ganancia ( amplificación )</a:t>
            </a:r>
            <a:endParaRPr lang="es-ES" sz="4400" b="1"/>
          </a:p>
        </p:txBody>
      </p:sp>
      <p:grpSp>
        <p:nvGrpSpPr>
          <p:cNvPr id="9" name="8 Grupo"/>
          <p:cNvGrpSpPr/>
          <p:nvPr/>
        </p:nvGrpSpPr>
        <p:grpSpPr>
          <a:xfrm>
            <a:off x="899592" y="1772816"/>
            <a:ext cx="3286836" cy="1060704"/>
            <a:chOff x="2499815" y="1673760"/>
            <a:chExt cx="3286836" cy="1060704"/>
          </a:xfrm>
        </p:grpSpPr>
        <p:sp>
          <p:nvSpPr>
            <p:cNvPr id="3" name="2 Triángulo isósceles"/>
            <p:cNvSpPr/>
            <p:nvPr/>
          </p:nvSpPr>
          <p:spPr>
            <a:xfrm rot="5400000">
              <a:off x="3616657" y="1746912"/>
              <a:ext cx="1060704" cy="914400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4599296" y="2210938"/>
              <a:ext cx="1187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2499815" y="2213212"/>
              <a:ext cx="1187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>
            <a:off x="1099569" y="1873265"/>
            <a:ext cx="546753" cy="1540392"/>
            <a:chOff x="2699792" y="1774209"/>
            <a:chExt cx="546753" cy="1540392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2947916" y="1774209"/>
              <a:ext cx="0" cy="1105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13 CuadroTexto"/>
                <p:cNvSpPr txBox="1"/>
                <p:nvPr/>
              </p:nvSpPr>
              <p:spPr>
                <a:xfrm>
                  <a:off x="2699792" y="2852936"/>
                  <a:ext cx="5467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4" name="1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2852936"/>
                  <a:ext cx="54675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15 Grupo"/>
          <p:cNvGrpSpPr/>
          <p:nvPr/>
        </p:nvGrpSpPr>
        <p:grpSpPr>
          <a:xfrm>
            <a:off x="3394667" y="1998370"/>
            <a:ext cx="553870" cy="1540392"/>
            <a:chOff x="2699792" y="1774209"/>
            <a:chExt cx="553870" cy="1540392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2947916" y="1774209"/>
              <a:ext cx="0" cy="1105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2699792" y="2852936"/>
                  <a:ext cx="5538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2852936"/>
                  <a:ext cx="55387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3907672" y="1004255"/>
                <a:ext cx="13834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672" y="1004255"/>
                <a:ext cx="13834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1747641" y="1223800"/>
                <a:ext cx="1191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latin typeface="Cambria Math"/>
                        </a:rPr>
                        <m:t>G</m:t>
                      </m:r>
                      <m:r>
                        <a:rPr lang="es-ES" sz="2400" b="0" i="0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latin typeface="Cambria Math"/>
                        </a:rPr>
                        <m:t>dB</m:t>
                      </m:r>
                      <m:r>
                        <a:rPr lang="es-ES" sz="2400" b="0" i="0" smtClean="0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41" y="1223800"/>
                <a:ext cx="1191352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538" b="-18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5025234" y="1844824"/>
                <a:ext cx="320292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𝐺</m:t>
                      </m:r>
                      <m:r>
                        <a:rPr lang="es-ES" sz="2400" b="0" i="1" smtClean="0">
                          <a:latin typeface="Cambria Math"/>
                        </a:rPr>
                        <m:t> (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  <m:r>
                        <a:rPr lang="es-ES" sz="2400" b="0" i="1" smtClean="0">
                          <a:latin typeface="Cambria Math"/>
                        </a:rPr>
                        <m:t>)=10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234" y="1844824"/>
                <a:ext cx="3202928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179512" y="3717032"/>
            <a:ext cx="8632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smtClean="0"/>
              <a:t>¿ Cual será la ganancia de un amplificador que entrega una potencia de salida de </a:t>
            </a:r>
          </a:p>
          <a:p>
            <a:pPr>
              <a:lnSpc>
                <a:spcPct val="150000"/>
              </a:lnSpc>
            </a:pPr>
            <a:r>
              <a:rPr lang="es-ES" sz="2000" smtClean="0"/>
              <a:t>100 W al ser excitado por una potencia de 1 W ?</a:t>
            </a:r>
            <a:endParaRPr lang="es-E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55509" y="4999732"/>
                <a:ext cx="320292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𝐺</m:t>
                      </m:r>
                      <m:r>
                        <a:rPr lang="es-ES" sz="2400" b="0" i="1" smtClean="0">
                          <a:latin typeface="Cambria Math"/>
                        </a:rPr>
                        <m:t> (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  <m:r>
                        <a:rPr lang="es-ES" sz="2400" b="0" i="1" smtClean="0">
                          <a:latin typeface="Cambria Math"/>
                        </a:rPr>
                        <m:t>)=10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9" y="4999732"/>
                <a:ext cx="3202928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3478232" y="5040472"/>
                <a:ext cx="277858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100 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32" y="5040472"/>
                <a:ext cx="2778581" cy="9221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6156176" y="5229200"/>
                <a:ext cx="1363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=20 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229200"/>
                <a:ext cx="136364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44624"/>
            <a:ext cx="5547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Pérdidas ( atenuación )</a:t>
            </a:r>
            <a:endParaRPr lang="es-ES" sz="4400" b="1"/>
          </a:p>
        </p:txBody>
      </p:sp>
      <p:grpSp>
        <p:nvGrpSpPr>
          <p:cNvPr id="13" name="12 Grupo"/>
          <p:cNvGrpSpPr/>
          <p:nvPr/>
        </p:nvGrpSpPr>
        <p:grpSpPr>
          <a:xfrm>
            <a:off x="1064525" y="2047164"/>
            <a:ext cx="2663589" cy="423080"/>
            <a:chOff x="1064525" y="2047164"/>
            <a:chExt cx="2663589" cy="423080"/>
          </a:xfrm>
        </p:grpSpPr>
        <p:sp>
          <p:nvSpPr>
            <p:cNvPr id="7" name="6 Rectángulo"/>
            <p:cNvSpPr/>
            <p:nvPr/>
          </p:nvSpPr>
          <p:spPr>
            <a:xfrm>
              <a:off x="1924334" y="2047164"/>
              <a:ext cx="941695" cy="4230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1064525" y="2265528"/>
              <a:ext cx="8598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2868305" y="2267803"/>
              <a:ext cx="8598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13 Grupo"/>
          <p:cNvGrpSpPr/>
          <p:nvPr/>
        </p:nvGrpSpPr>
        <p:grpSpPr>
          <a:xfrm>
            <a:off x="1099569" y="1873265"/>
            <a:ext cx="546753" cy="1540392"/>
            <a:chOff x="2699792" y="1774209"/>
            <a:chExt cx="546753" cy="1540392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2947916" y="1774209"/>
              <a:ext cx="0" cy="1105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CuadroTexto"/>
                <p:cNvSpPr txBox="1"/>
                <p:nvPr/>
              </p:nvSpPr>
              <p:spPr>
                <a:xfrm>
                  <a:off x="2699792" y="2852936"/>
                  <a:ext cx="5467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1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2852936"/>
                  <a:ext cx="54675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16 Grupo"/>
          <p:cNvGrpSpPr/>
          <p:nvPr/>
        </p:nvGrpSpPr>
        <p:grpSpPr>
          <a:xfrm>
            <a:off x="3162656" y="1971074"/>
            <a:ext cx="553870" cy="1540392"/>
            <a:chOff x="2699792" y="1774209"/>
            <a:chExt cx="553870" cy="1540392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2947916" y="1774209"/>
              <a:ext cx="0" cy="1105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2699792" y="2852936"/>
                  <a:ext cx="5538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2852936"/>
                  <a:ext cx="55387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3707904" y="980728"/>
                <a:ext cx="13834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980728"/>
                <a:ext cx="138345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835696" y="1484784"/>
                <a:ext cx="11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latin typeface="Cambria Math"/>
                        </a:rPr>
                        <m:t>L</m:t>
                      </m:r>
                      <m:r>
                        <a:rPr lang="es-ES" sz="2400" b="0" i="0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latin typeface="Cambria Math"/>
                        </a:rPr>
                        <m:t>dB</m:t>
                      </m:r>
                      <m:r>
                        <a:rPr lang="es-ES" sz="2400" b="0" i="0" smtClean="0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84784"/>
                <a:ext cx="116891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563" b="-18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076056" y="1700808"/>
                <a:ext cx="334258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𝐿</m:t>
                      </m:r>
                      <m:r>
                        <a:rPr lang="es-ES" sz="2400" b="0" i="1" smtClean="0">
                          <a:latin typeface="Cambria Math"/>
                        </a:rPr>
                        <m:t> (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  <m:r>
                        <a:rPr lang="es-ES" sz="2400" b="0" i="1" smtClean="0">
                          <a:latin typeface="Cambria Math"/>
                        </a:rPr>
                        <m:t>)=10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700808"/>
                <a:ext cx="3342582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179512" y="3717032"/>
            <a:ext cx="8804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smtClean="0"/>
              <a:t>¿ Cuanto serán las pérdidas de un atenuador cuando a la salida tenemos  1 W tras</a:t>
            </a:r>
          </a:p>
          <a:p>
            <a:pPr>
              <a:lnSpc>
                <a:spcPct val="150000"/>
              </a:lnSpc>
            </a:pPr>
            <a:r>
              <a:rPr lang="es-ES" sz="2000"/>
              <a:t>h</a:t>
            </a:r>
            <a:r>
              <a:rPr lang="es-ES" sz="2000" smtClean="0"/>
              <a:t>aber aplicado 100 W  a su entrada ?</a:t>
            </a:r>
            <a:endParaRPr lang="es-E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409184" y="5057889"/>
                <a:ext cx="334258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𝐿</m:t>
                      </m:r>
                      <m:r>
                        <a:rPr lang="es-ES" sz="2400" b="0" i="1" smtClean="0">
                          <a:latin typeface="Cambria Math"/>
                        </a:rPr>
                        <m:t> (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  <m:r>
                        <a:rPr lang="es-ES" sz="2400" b="0" i="1" smtClean="0">
                          <a:latin typeface="Cambria Math"/>
                        </a:rPr>
                        <m:t>)=10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4" y="5057889"/>
                <a:ext cx="3342582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3478232" y="5040472"/>
                <a:ext cx="277858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100 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32" y="5040472"/>
                <a:ext cx="2778581" cy="9221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6156176" y="5229200"/>
                <a:ext cx="1363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=20 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229200"/>
                <a:ext cx="136364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625" y="102984"/>
            <a:ext cx="7865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smtClean="0"/>
              <a:t>Balance de pérdidas y ganancias en una </a:t>
            </a:r>
          </a:p>
          <a:p>
            <a:pPr algn="ctr"/>
            <a:r>
              <a:rPr lang="es-ES" sz="3600" b="1" smtClean="0"/>
              <a:t>cadena de transmisión </a:t>
            </a:r>
            <a:endParaRPr lang="es-ES" sz="3600" b="1"/>
          </a:p>
        </p:txBody>
      </p:sp>
      <p:grpSp>
        <p:nvGrpSpPr>
          <p:cNvPr id="19" name="18 Grupo"/>
          <p:cNvGrpSpPr/>
          <p:nvPr/>
        </p:nvGrpSpPr>
        <p:grpSpPr>
          <a:xfrm>
            <a:off x="231369" y="2171461"/>
            <a:ext cx="8231874" cy="553100"/>
            <a:chOff x="231369" y="2171461"/>
            <a:chExt cx="8231874" cy="553100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231369" y="2444415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Triángulo isósceles"/>
            <p:cNvSpPr/>
            <p:nvPr/>
          </p:nvSpPr>
          <p:spPr>
            <a:xfrm rot="5400000">
              <a:off x="709040" y="2198756"/>
              <a:ext cx="537176" cy="48258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" name="5 Conector recto"/>
            <p:cNvCxnSpPr/>
            <p:nvPr/>
          </p:nvCxnSpPr>
          <p:spPr>
            <a:xfrm>
              <a:off x="1202635" y="2446690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Rectángulo"/>
            <p:cNvSpPr/>
            <p:nvPr/>
          </p:nvSpPr>
          <p:spPr>
            <a:xfrm>
              <a:off x="1691680" y="2348880"/>
              <a:ext cx="805217" cy="1910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2501447" y="2448964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Triángulo isósceles"/>
            <p:cNvSpPr/>
            <p:nvPr/>
          </p:nvSpPr>
          <p:spPr>
            <a:xfrm rot="5400000">
              <a:off x="2976844" y="2214679"/>
              <a:ext cx="537176" cy="48258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3459065" y="2451239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Rectángulo"/>
            <p:cNvSpPr/>
            <p:nvPr/>
          </p:nvSpPr>
          <p:spPr>
            <a:xfrm>
              <a:off x="3945835" y="2364803"/>
              <a:ext cx="805217" cy="1910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4753329" y="2462613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Triángulo isósceles"/>
            <p:cNvSpPr/>
            <p:nvPr/>
          </p:nvSpPr>
          <p:spPr>
            <a:xfrm rot="5400000">
              <a:off x="5217351" y="2203307"/>
              <a:ext cx="537176" cy="48258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5706396" y="2460337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Rectángulo"/>
            <p:cNvSpPr/>
            <p:nvPr/>
          </p:nvSpPr>
          <p:spPr>
            <a:xfrm>
              <a:off x="6199990" y="2353430"/>
              <a:ext cx="805217" cy="1910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Triángulo isósceles"/>
            <p:cNvSpPr/>
            <p:nvPr/>
          </p:nvSpPr>
          <p:spPr>
            <a:xfrm rot="5400000">
              <a:off x="7494254" y="2214680"/>
              <a:ext cx="537176" cy="48258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7018856" y="2462612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7971924" y="2460337"/>
              <a:ext cx="491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511791" y="1794681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91" y="1794681"/>
                <a:ext cx="83689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674125" y="1947081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15 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25" y="1947081"/>
                <a:ext cx="83689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2738651" y="1810603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2</m:t>
                      </m:r>
                      <m:r>
                        <a:rPr lang="es-ES" b="0" i="1" smtClean="0">
                          <a:latin typeface="Cambria Math"/>
                        </a:rPr>
                        <m:t>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51" y="1810603"/>
                <a:ext cx="8368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3871415" y="1933434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4</m:t>
                      </m:r>
                      <m:r>
                        <a:rPr lang="es-ES" b="0" i="1" smtClean="0">
                          <a:latin typeface="Cambria Math"/>
                        </a:rPr>
                        <m:t>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15" y="1933434"/>
                <a:ext cx="8368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5004179" y="1769660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79" y="1769660"/>
                <a:ext cx="83689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6123295" y="1933433"/>
                <a:ext cx="708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5 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95" y="1933433"/>
                <a:ext cx="7086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7160525" y="1796956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25" y="1796956"/>
                <a:ext cx="83689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2226800" y="2884000"/>
                <a:ext cx="4210320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sz="2000" b="0" i="0" smtClean="0">
                              <a:latin typeface="Cambria Math"/>
                            </a:rPr>
                            <m:t>dB</m:t>
                          </m:r>
                        </m:e>
                      </m:d>
                      <m:r>
                        <a:rPr lang="es-ES" sz="2000" b="0" i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s-ES" sz="2000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s-E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000" i="1">
                              <a:latin typeface="Cambria Math"/>
                            </a:rPr>
                            <m:t>𝑑𝐵</m:t>
                          </m:r>
                        </m:e>
                      </m:d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00" y="2884000"/>
                <a:ext cx="4210320" cy="8392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251520" y="4037617"/>
                <a:ext cx="1419491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s-ES" sz="20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37617"/>
                <a:ext cx="1419491" cy="423770"/>
              </a:xfrm>
              <a:prstGeom prst="rect">
                <a:avLst/>
              </a:prstGeom>
              <a:blipFill rotWithShape="1"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616181" y="4092055"/>
                <a:ext cx="836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81" y="4092055"/>
                <a:ext cx="83689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2422741" y="4092055"/>
                <a:ext cx="1061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− 15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41" y="4092055"/>
                <a:ext cx="106131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3453721" y="4092055"/>
                <a:ext cx="1061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+ </m:t>
                      </m:r>
                      <m:r>
                        <a:rPr lang="es-ES" i="1">
                          <a:latin typeface="Cambria Math"/>
                        </a:rPr>
                        <m:t>2</m:t>
                      </m:r>
                      <m:r>
                        <a:rPr lang="es-ES" b="0" i="1" smtClean="0">
                          <a:latin typeface="Cambria Math"/>
                        </a:rPr>
                        <m:t>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21" y="4092055"/>
                <a:ext cx="106131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4484701" y="4092055"/>
                <a:ext cx="1061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− </m:t>
                      </m:r>
                      <m:r>
                        <a:rPr lang="es-ES" i="1">
                          <a:latin typeface="Cambria Math"/>
                        </a:rPr>
                        <m:t>4</m:t>
                      </m:r>
                      <m:r>
                        <a:rPr lang="es-ES" b="0" i="1" smtClean="0">
                          <a:latin typeface="Cambria Math"/>
                        </a:rPr>
                        <m:t>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01" y="4092055"/>
                <a:ext cx="106131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5515681" y="4092055"/>
                <a:ext cx="1061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+ 10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81" y="4092055"/>
                <a:ext cx="106131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6546661" y="4092055"/>
                <a:ext cx="933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− 5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1" y="4092055"/>
                <a:ext cx="93307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7449402" y="4092055"/>
                <a:ext cx="1061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+ 10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402" y="4092055"/>
                <a:ext cx="1061316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308386" y="4626745"/>
                <a:ext cx="246099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s-ES" sz="2000" b="0" i="0" smtClean="0">
                          <a:latin typeface="Cambria Math"/>
                        </a:rPr>
                        <m:t> = −10 </m:t>
                      </m:r>
                      <m:r>
                        <a:rPr lang="es-ES" sz="2000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 sz="2000" i="1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6" y="4626745"/>
                <a:ext cx="2460994" cy="423770"/>
              </a:xfrm>
              <a:prstGeom prst="rect">
                <a:avLst/>
              </a:prstGeom>
              <a:blipFill rotWithShape="1">
                <a:blip r:embed="rId1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323528" y="5157192"/>
                <a:ext cx="225799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s-ES" sz="2000" b="0" i="0" smtClean="0">
                          <a:latin typeface="Cambria Math"/>
                        </a:rPr>
                        <m:t> = 10 </m:t>
                      </m:r>
                      <m:r>
                        <a:rPr lang="es-ES" sz="2000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 sz="2000" i="1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192"/>
                <a:ext cx="2257990" cy="423770"/>
              </a:xfrm>
              <a:prstGeom prst="rect">
                <a:avLst/>
              </a:prstGeom>
              <a:blipFill rotWithShape="1">
                <a:blip r:embed="rId1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42 Grupo"/>
          <p:cNvGrpSpPr/>
          <p:nvPr/>
        </p:nvGrpSpPr>
        <p:grpSpPr>
          <a:xfrm>
            <a:off x="3316406" y="5197524"/>
            <a:ext cx="2008496" cy="711957"/>
            <a:chOff x="3316406" y="5197524"/>
            <a:chExt cx="2008496" cy="711957"/>
          </a:xfrm>
        </p:grpSpPr>
        <p:cxnSp>
          <p:nvCxnSpPr>
            <p:cNvPr id="39" name="38 Conector recto"/>
            <p:cNvCxnSpPr/>
            <p:nvPr/>
          </p:nvCxnSpPr>
          <p:spPr>
            <a:xfrm>
              <a:off x="3316406" y="5773003"/>
              <a:ext cx="5595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39 Rectángulo"/>
            <p:cNvSpPr/>
            <p:nvPr/>
          </p:nvSpPr>
          <p:spPr>
            <a:xfrm>
              <a:off x="3889612" y="5622878"/>
              <a:ext cx="873457" cy="28660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4765344" y="5761630"/>
              <a:ext cx="5595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41 CuadroTexto"/>
                <p:cNvSpPr txBox="1"/>
                <p:nvPr/>
              </p:nvSpPr>
              <p:spPr>
                <a:xfrm>
                  <a:off x="3914632" y="5197524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632" y="5197524"/>
                  <a:ext cx="83689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5575" y="-27384"/>
            <a:ext cx="682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smtClean="0"/>
              <a:t>Potencia en unidades logarítmicas</a:t>
            </a:r>
            <a:endParaRPr lang="es-ES" sz="3600" b="1"/>
          </a:p>
        </p:txBody>
      </p:sp>
      <p:sp>
        <p:nvSpPr>
          <p:cNvPr id="3" name="2 CuadroTexto"/>
          <p:cNvSpPr txBox="1"/>
          <p:nvPr/>
        </p:nvSpPr>
        <p:spPr>
          <a:xfrm>
            <a:off x="107504" y="620688"/>
            <a:ext cx="9045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Una potencia en vatios también la podemos expresar en unidades </a:t>
            </a:r>
          </a:p>
          <a:p>
            <a:r>
              <a:rPr lang="es-ES" sz="2400" smtClean="0"/>
              <a:t>logarítmicas si la comparamos con un valor de referencia que suele ser </a:t>
            </a:r>
          </a:p>
          <a:p>
            <a:r>
              <a:rPr lang="es-ES" sz="2400" smtClean="0"/>
              <a:t>el vatio o el milivatio.</a:t>
            </a:r>
            <a:endParaRPr lang="es-ES" sz="2400"/>
          </a:p>
        </p:txBody>
      </p:sp>
      <p:sp>
        <p:nvSpPr>
          <p:cNvPr id="4" name="3 CuadroTexto"/>
          <p:cNvSpPr txBox="1"/>
          <p:nvPr/>
        </p:nvSpPr>
        <p:spPr>
          <a:xfrm>
            <a:off x="107504" y="2204864"/>
            <a:ext cx="2474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Si la referencia es </a:t>
            </a:r>
            <a:r>
              <a:rPr lang="es-ES" sz="2000" b="1" smtClean="0"/>
              <a:t>1 W</a:t>
            </a:r>
            <a:endParaRPr lang="es-E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761921" y="3212976"/>
                <a:ext cx="374346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𝑑𝐵𝑊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21" y="3212976"/>
                <a:ext cx="3743461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 de flecha"/>
          <p:cNvCxnSpPr/>
          <p:nvPr/>
        </p:nvCxnSpPr>
        <p:spPr>
          <a:xfrm flipH="1">
            <a:off x="6092099" y="3875053"/>
            <a:ext cx="8325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944494" y="3645024"/>
            <a:ext cx="91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r</a:t>
            </a:r>
            <a:r>
              <a:rPr lang="es-ES" smtClean="0"/>
              <a:t>ef. 1 W</a:t>
            </a:r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5819144" y="2687698"/>
            <a:ext cx="0" cy="4913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628075" y="2346504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Potencia en vatios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3212976"/>
            <a:ext cx="2227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Potencia en </a:t>
            </a:r>
          </a:p>
          <a:p>
            <a:pPr algn="ctr"/>
            <a:r>
              <a:rPr lang="es-ES" smtClean="0"/>
              <a:t>unidades logarítmicas</a:t>
            </a:r>
          </a:p>
          <a:p>
            <a:pPr algn="ctr"/>
            <a:r>
              <a:rPr lang="es-ES"/>
              <a:t>r</a:t>
            </a:r>
            <a:r>
              <a:rPr lang="es-ES" smtClean="0"/>
              <a:t>eferida a 1 vatio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987824" y="5949280"/>
                <a:ext cx="3055773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𝑑𝐵𝑊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949280"/>
                <a:ext cx="3055773" cy="48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785394" y="5988051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Potencia en vatios</a:t>
            </a:r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4558352" y="4561371"/>
            <a:ext cx="2227085" cy="1375172"/>
            <a:chOff x="4558352" y="4561371"/>
            <a:chExt cx="2227085" cy="1375172"/>
          </a:xfrm>
        </p:grpSpPr>
        <p:cxnSp>
          <p:nvCxnSpPr>
            <p:cNvPr id="16" name="15 Conector recto de flecha"/>
            <p:cNvCxnSpPr/>
            <p:nvPr/>
          </p:nvCxnSpPr>
          <p:spPr>
            <a:xfrm>
              <a:off x="5076056" y="5445224"/>
              <a:ext cx="0" cy="4913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4558352" y="4561371"/>
              <a:ext cx="22270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Potencia en </a:t>
              </a:r>
            </a:p>
            <a:p>
              <a:pPr algn="ctr"/>
              <a:r>
                <a:rPr lang="es-ES" smtClean="0"/>
                <a:t>unidades logarítmicas</a:t>
              </a:r>
            </a:p>
            <a:p>
              <a:pPr algn="ctr"/>
              <a:r>
                <a:rPr lang="es-ES"/>
                <a:t>r</a:t>
              </a:r>
              <a:r>
                <a:rPr lang="es-ES" smtClean="0"/>
                <a:t>eferida a 1 vatio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5575" y="-27384"/>
            <a:ext cx="682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smtClean="0"/>
              <a:t>Potencia en unidades logarítmicas</a:t>
            </a:r>
            <a:endParaRPr lang="es-ES" sz="3600" b="1"/>
          </a:p>
        </p:txBody>
      </p:sp>
      <p:sp>
        <p:nvSpPr>
          <p:cNvPr id="3" name="2 CuadroTexto"/>
          <p:cNvSpPr txBox="1"/>
          <p:nvPr/>
        </p:nvSpPr>
        <p:spPr>
          <a:xfrm>
            <a:off x="107504" y="620688"/>
            <a:ext cx="9045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Una potencia en vatios también la podemos expresar en unidades </a:t>
            </a:r>
          </a:p>
          <a:p>
            <a:r>
              <a:rPr lang="es-ES" sz="2400" smtClean="0"/>
              <a:t>logarítmicas si la comparamos con un valor de referencia que suele ser </a:t>
            </a:r>
          </a:p>
          <a:p>
            <a:r>
              <a:rPr lang="es-ES" sz="2400" smtClean="0"/>
              <a:t>el vatio o el milivatio.</a:t>
            </a:r>
            <a:endParaRPr lang="es-ES" sz="2400"/>
          </a:p>
        </p:txBody>
      </p:sp>
      <p:sp>
        <p:nvSpPr>
          <p:cNvPr id="4" name="3 CuadroTexto"/>
          <p:cNvSpPr txBox="1"/>
          <p:nvPr/>
        </p:nvSpPr>
        <p:spPr>
          <a:xfrm>
            <a:off x="107504" y="2204864"/>
            <a:ext cx="268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Si la referencia es </a:t>
            </a:r>
            <a:r>
              <a:rPr lang="es-ES" sz="2000" b="1" smtClean="0"/>
              <a:t>1 mW</a:t>
            </a:r>
            <a:endParaRPr lang="es-E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761921" y="3212976"/>
                <a:ext cx="383765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𝑑𝐵𝑚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21" y="3212976"/>
                <a:ext cx="3837653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 de flecha"/>
          <p:cNvCxnSpPr/>
          <p:nvPr/>
        </p:nvCxnSpPr>
        <p:spPr>
          <a:xfrm flipH="1">
            <a:off x="6201281" y="3915997"/>
            <a:ext cx="8325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040028" y="3699615"/>
            <a:ext cx="11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r</a:t>
            </a:r>
            <a:r>
              <a:rPr lang="es-ES" smtClean="0"/>
              <a:t>ef. 1 mW</a:t>
            </a:r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5819144" y="2687698"/>
            <a:ext cx="0" cy="4913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628075" y="2346504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Potencia en vatios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3212976"/>
            <a:ext cx="2227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Potencia en </a:t>
            </a:r>
          </a:p>
          <a:p>
            <a:pPr algn="ctr"/>
            <a:r>
              <a:rPr lang="es-ES" smtClean="0"/>
              <a:t>unidades logarítmicas</a:t>
            </a:r>
          </a:p>
          <a:p>
            <a:pPr algn="ctr"/>
            <a:r>
              <a:rPr lang="es-ES"/>
              <a:t>r</a:t>
            </a:r>
            <a:r>
              <a:rPr lang="es-ES" smtClean="0"/>
              <a:t>eferida a 1 milivatio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987824" y="5949280"/>
                <a:ext cx="390376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𝑑𝐵𝑚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949280"/>
                <a:ext cx="3903761" cy="48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785394" y="5988051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Potencia en vatios</a:t>
            </a:r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5063319" y="4534076"/>
            <a:ext cx="2227085" cy="1429763"/>
            <a:chOff x="5063319" y="4534076"/>
            <a:chExt cx="2227085" cy="1429763"/>
          </a:xfrm>
        </p:grpSpPr>
        <p:cxnSp>
          <p:nvCxnSpPr>
            <p:cNvPr id="16" name="15 Conector recto de flecha"/>
            <p:cNvCxnSpPr/>
            <p:nvPr/>
          </p:nvCxnSpPr>
          <p:spPr>
            <a:xfrm>
              <a:off x="5990456" y="5472520"/>
              <a:ext cx="0" cy="4913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5063319" y="4534076"/>
              <a:ext cx="22270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Potencia en </a:t>
              </a:r>
            </a:p>
            <a:p>
              <a:pPr algn="ctr"/>
              <a:r>
                <a:rPr lang="es-ES" smtClean="0"/>
                <a:t>unidades logarítmicas</a:t>
              </a:r>
            </a:p>
            <a:p>
              <a:pPr algn="ctr"/>
              <a:r>
                <a:rPr lang="es-ES"/>
                <a:t>r</a:t>
              </a:r>
              <a:r>
                <a:rPr lang="es-ES" smtClean="0"/>
                <a:t>eferida a 1 milivatio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81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7504" y="11663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Ejemplos</a:t>
            </a:r>
            <a:endParaRPr lang="es-ES" sz="2400" b="1"/>
          </a:p>
        </p:txBody>
      </p:sp>
      <p:sp>
        <p:nvSpPr>
          <p:cNvPr id="7" name="6 CuadroTexto"/>
          <p:cNvSpPr txBox="1"/>
          <p:nvPr/>
        </p:nvSpPr>
        <p:spPr>
          <a:xfrm>
            <a:off x="107504" y="692696"/>
            <a:ext cx="383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¿ Cuantos dBm son  1 W  de potencia ?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25450" y="1223201"/>
                <a:ext cx="396256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𝑑𝐵𝑚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50" y="1223201"/>
                <a:ext cx="3962560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062746" y="1471137"/>
                <a:ext cx="1618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0" smtClean="0">
                          <a:latin typeface="Cambria Math"/>
                        </a:rPr>
                        <m:t>=30 </m:t>
                      </m:r>
                      <m:r>
                        <a:rPr lang="es-ES" sz="2400" i="1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746" y="1471137"/>
                <a:ext cx="161871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0" y="2366297"/>
            <a:ext cx="406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¿ Cuantos dBm son  100 W  de potencia ?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323528" y="2924944"/>
                <a:ext cx="3658759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𝑑𝐵𝑚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3658759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3792066" y="3165733"/>
                <a:ext cx="1618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0" smtClean="0">
                          <a:latin typeface="Cambria Math"/>
                        </a:rPr>
                        <m:t>=50 </m:t>
                      </m:r>
                      <m:r>
                        <a:rPr lang="es-ES" sz="2400" i="1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66" y="3165733"/>
                <a:ext cx="161871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125104" y="4156428"/>
            <a:ext cx="393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¿ Cuantos dBm son  1 kW  de potencia ?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407690" y="4796962"/>
                <a:ext cx="3658759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𝑑𝐵𝑚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90" y="4796962"/>
                <a:ext cx="3658759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3876227" y="5024103"/>
                <a:ext cx="1618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0" smtClean="0">
                          <a:latin typeface="Cambria Math"/>
                        </a:rPr>
                        <m:t>=60 </m:t>
                      </m:r>
                      <m:r>
                        <a:rPr lang="es-ES" sz="2400" i="1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27" y="5024103"/>
                <a:ext cx="161871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 de flecha"/>
          <p:cNvCxnSpPr/>
          <p:nvPr/>
        </p:nvCxnSpPr>
        <p:spPr>
          <a:xfrm>
            <a:off x="6032310" y="1842448"/>
            <a:ext cx="0" cy="14057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061880" y="3741763"/>
            <a:ext cx="0" cy="14057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7642746" y="1869744"/>
            <a:ext cx="0" cy="32208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6225654" y="1817427"/>
            <a:ext cx="0" cy="14057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6268871" y="3744036"/>
            <a:ext cx="0" cy="14057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5070143" y="2132856"/>
            <a:ext cx="888192" cy="597540"/>
            <a:chOff x="5070143" y="2132856"/>
            <a:chExt cx="888192" cy="597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5070143" y="2361064"/>
                  <a:ext cx="888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 20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143" y="2361064"/>
                  <a:ext cx="88819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28 CuadroTexto"/>
            <p:cNvSpPr txBox="1"/>
            <p:nvPr/>
          </p:nvSpPr>
          <p:spPr>
            <a:xfrm>
              <a:off x="5076056" y="2132856"/>
              <a:ext cx="832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ganancia</a:t>
              </a:r>
              <a:endParaRPr lang="es-ES" sz="140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5086066" y="4086760"/>
            <a:ext cx="906303" cy="583894"/>
            <a:chOff x="5086066" y="4086760"/>
            <a:chExt cx="906303" cy="583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0 CuadroTexto"/>
                <p:cNvSpPr txBox="1"/>
                <p:nvPr/>
              </p:nvSpPr>
              <p:spPr>
                <a:xfrm>
                  <a:off x="5086066" y="4301322"/>
                  <a:ext cx="888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 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1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066" y="4301322"/>
                  <a:ext cx="88819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29 CuadroTexto"/>
            <p:cNvSpPr txBox="1"/>
            <p:nvPr/>
          </p:nvSpPr>
          <p:spPr>
            <a:xfrm>
              <a:off x="5160218" y="4086760"/>
              <a:ext cx="832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ganancia</a:t>
              </a:r>
              <a:endParaRPr lang="es-ES" sz="140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7747379" y="3022235"/>
            <a:ext cx="851711" cy="570243"/>
            <a:chOff x="7747379" y="3022235"/>
            <a:chExt cx="851711" cy="570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3 CuadroTexto"/>
                <p:cNvSpPr txBox="1"/>
                <p:nvPr/>
              </p:nvSpPr>
              <p:spPr>
                <a:xfrm>
                  <a:off x="7747379" y="3223146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30 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7379" y="3223146"/>
                  <a:ext cx="83689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30 CuadroTexto"/>
            <p:cNvSpPr txBox="1"/>
            <p:nvPr/>
          </p:nvSpPr>
          <p:spPr>
            <a:xfrm>
              <a:off x="7766939" y="3022235"/>
              <a:ext cx="832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ganancia</a:t>
              </a:r>
              <a:endParaRPr lang="es-ES" sz="140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259248" y="2101792"/>
            <a:ext cx="1000210" cy="589934"/>
            <a:chOff x="6259248" y="2101792"/>
            <a:chExt cx="1000210" cy="58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25 CuadroTexto"/>
                <p:cNvSpPr txBox="1"/>
                <p:nvPr/>
              </p:nvSpPr>
              <p:spPr>
                <a:xfrm>
                  <a:off x="6300716" y="2322394"/>
                  <a:ext cx="888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 20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6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716" y="2322394"/>
                  <a:ext cx="88819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31 CuadroTexto"/>
            <p:cNvSpPr txBox="1"/>
            <p:nvPr/>
          </p:nvSpPr>
          <p:spPr>
            <a:xfrm>
              <a:off x="6259248" y="2101792"/>
              <a:ext cx="1000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atenuación</a:t>
              </a:r>
              <a:endParaRPr lang="es-ES" sz="140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234752" y="4149080"/>
            <a:ext cx="1065650" cy="551144"/>
            <a:chOff x="6234752" y="4149080"/>
            <a:chExt cx="1065650" cy="551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27 CuadroTexto"/>
                <p:cNvSpPr txBox="1"/>
                <p:nvPr/>
              </p:nvSpPr>
              <p:spPr>
                <a:xfrm>
                  <a:off x="6234752" y="4330892"/>
                  <a:ext cx="888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 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8" name="2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752" y="4330892"/>
                  <a:ext cx="888192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32 CuadroTexto"/>
            <p:cNvSpPr txBox="1"/>
            <p:nvPr/>
          </p:nvSpPr>
          <p:spPr>
            <a:xfrm>
              <a:off x="6300192" y="4149080"/>
              <a:ext cx="1000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atenuación</a:t>
              </a:r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21839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1663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Ejemplos</a:t>
            </a:r>
            <a:endParaRPr lang="es-E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79512" y="692696"/>
                <a:ext cx="5929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Un receptor tiene una potencia de sensibilidad de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−92 </m:t>
                    </m:r>
                    <m:r>
                      <a:rPr lang="es-ES" b="0" i="1" smtClean="0">
                        <a:latin typeface="Cambria Math"/>
                      </a:rPr>
                      <m:t>𝑑𝐵𝑚</m:t>
                    </m:r>
                  </m:oMath>
                </a14:m>
                <a:endParaRPr lang="es-ES" b="0" smtClean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592982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22"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03932" y="1704826"/>
                <a:ext cx="390376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𝑑𝐵𝑚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2" y="1704826"/>
                <a:ext cx="3903761" cy="48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547150" y="2389488"/>
                <a:ext cx="3472554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−92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0" y="2389488"/>
                <a:ext cx="3472554" cy="484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923731" y="2538484"/>
                <a:ext cx="2332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=6,3095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−13 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31" y="2538484"/>
                <a:ext cx="233204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923731" y="2963838"/>
                <a:ext cx="2460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=0,63095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−12 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31" y="2963838"/>
                <a:ext cx="246028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923731" y="3430137"/>
                <a:ext cx="1700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=0,63095 </m:t>
                      </m:r>
                      <m:r>
                        <a:rPr lang="es-ES" b="0" i="1" smtClean="0">
                          <a:latin typeface="Cambria Math"/>
                        </a:rPr>
                        <m:t>𝑝𝑊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31" y="3430137"/>
                <a:ext cx="170053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272351" y="4858604"/>
                <a:ext cx="3360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6</m:t>
                    </m:r>
                    <m:r>
                      <a:rPr lang="es-ES" i="1">
                        <a:latin typeface="Cambria Math"/>
                      </a:rPr>
                      <m:t>,3095 </m:t>
                    </m:r>
                    <m:r>
                      <a:rPr lang="es-E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/>
                            <a:ea typeface="Cambria Math"/>
                          </a:rPr>
                          <m:t>−13 </m:t>
                        </m:r>
                      </m:sup>
                    </m:sSup>
                    <m:r>
                      <a:rPr lang="es-ES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es-ES">
                        <a:latin typeface="Cambria Math"/>
                      </a:rPr>
                      <m:t>=</m:t>
                    </m:r>
                    <m:r>
                      <a:rPr lang="es-ES" i="1">
                        <a:latin typeface="Cambria Math"/>
                      </a:rPr>
                      <m:t>−</m:t>
                    </m:r>
                  </m:oMath>
                </a14:m>
                <a:r>
                  <a:rPr lang="es-ES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92 </m:t>
                    </m:r>
                    <m:r>
                      <a:rPr lang="es-ES" i="1">
                        <a:latin typeface="Cambria Math"/>
                      </a:rPr>
                      <m:t>𝑑𝐵𝑚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51" y="4858604"/>
                <a:ext cx="336034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2195736" y="5301208"/>
            <a:ext cx="19424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Potencia de sensibilidad</a:t>
            </a:r>
          </a:p>
          <a:p>
            <a:pPr algn="ctr"/>
            <a:r>
              <a:rPr lang="es-ES" sz="1400"/>
              <a:t>e</a:t>
            </a:r>
            <a:r>
              <a:rPr lang="es-ES" sz="1400" smtClean="0"/>
              <a:t>n unidades naturales </a:t>
            </a:r>
          </a:p>
          <a:p>
            <a:pPr algn="ctr"/>
            <a:r>
              <a:rPr lang="es-ES" sz="1400" smtClean="0"/>
              <a:t>(vatios)</a:t>
            </a:r>
            <a:endParaRPr lang="es-ES" sz="1400"/>
          </a:p>
        </p:txBody>
      </p:sp>
      <p:sp>
        <p:nvSpPr>
          <p:cNvPr id="12" name="11 CuadroTexto"/>
          <p:cNvSpPr txBox="1"/>
          <p:nvPr/>
        </p:nvSpPr>
        <p:spPr>
          <a:xfrm>
            <a:off x="4427984" y="5301208"/>
            <a:ext cx="2109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Potencia de sensibilidad</a:t>
            </a:r>
          </a:p>
          <a:p>
            <a:pPr algn="ctr"/>
            <a:r>
              <a:rPr lang="es-ES" sz="1400"/>
              <a:t>e</a:t>
            </a:r>
            <a:r>
              <a:rPr lang="es-ES" sz="1400" smtClean="0"/>
              <a:t>n unidades logarítmicas </a:t>
            </a:r>
          </a:p>
          <a:p>
            <a:pPr algn="ctr"/>
            <a:r>
              <a:rPr lang="es-ES" sz="1400"/>
              <a:t>r</a:t>
            </a:r>
            <a:r>
              <a:rPr lang="es-ES" sz="1400" smtClean="0"/>
              <a:t>eferidas a 1 mW </a:t>
            </a:r>
            <a:endParaRPr lang="es-ES" sz="1400"/>
          </a:p>
        </p:txBody>
      </p:sp>
      <p:sp>
        <p:nvSpPr>
          <p:cNvPr id="9" name="8 CuadroTexto"/>
          <p:cNvSpPr txBox="1"/>
          <p:nvPr/>
        </p:nvSpPr>
        <p:spPr>
          <a:xfrm>
            <a:off x="107504" y="1124744"/>
            <a:ext cx="646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¿ Qué valor en vatios corresponde a esta potencia de sensibilidad </a:t>
            </a:r>
            <a:r>
              <a:rPr lang="es-ES" smtClean="0"/>
              <a:t>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3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  <p:bldP spid="7" grpId="0"/>
      <p:bldP spid="8" grpId="0"/>
      <p:bldP spid="10" grpId="0"/>
      <p:bldP spid="11" grpId="0"/>
      <p:bldP spid="1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88640"/>
            <a:ext cx="6964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smtClean="0"/>
              <a:t>¿ Qué es un logaritmo ?</a:t>
            </a:r>
            <a:endParaRPr lang="es-ES" sz="5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36482" y="1450428"/>
                <a:ext cx="28115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smtClean="0"/>
                  <a:t>Dado un número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s-ES" sz="2400" smtClean="0"/>
                  <a:t>  </a:t>
                </a:r>
                <a:endParaRPr lang="es-ES" sz="240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82" y="1450428"/>
                <a:ext cx="281153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471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07504" y="2060848"/>
                <a:ext cx="6149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smtClean="0"/>
                  <a:t>¿ A cuanto tengo que elevar 10  para tener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s-ES" sz="2400" smtClean="0"/>
                  <a:t>  ?</a:t>
                </a:r>
                <a:endParaRPr lang="es-ES" sz="24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0848"/>
                <a:ext cx="614944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87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2555776" y="3573016"/>
            <a:ext cx="3285387" cy="1806590"/>
            <a:chOff x="2627784" y="2924944"/>
            <a:chExt cx="3285387" cy="1806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CuadroTexto"/>
                <p:cNvSpPr txBox="1"/>
                <p:nvPr/>
              </p:nvSpPr>
              <p:spPr>
                <a:xfrm>
                  <a:off x="2627784" y="3284984"/>
                  <a:ext cx="32853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800" smtClean="0"/>
                    <a:t>10 =</a:t>
                  </a:r>
                  <a14:m>
                    <m:oMath xmlns:m="http://schemas.openxmlformats.org/officeDocument/2006/math">
                      <m:r>
                        <a:rPr lang="es-ES" sz="8800" b="0" i="0" smtClean="0">
                          <a:latin typeface="Cambria Math"/>
                        </a:rPr>
                        <m:t> </m:t>
                      </m:r>
                      <m:r>
                        <a:rPr lang="es-ES" sz="8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s-ES" sz="8800" i="1" smtClean="0"/>
                    <a:t> </a:t>
                  </a:r>
                  <a:endParaRPr lang="es-ES" sz="8800" i="1"/>
                </a:p>
              </p:txBody>
            </p:sp>
          </mc:Choice>
          <mc:Fallback xmlns="">
            <p:sp>
              <p:nvSpPr>
                <p:cNvPr id="5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284984"/>
                  <a:ext cx="3285387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625" t="-20253" b="-4261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5 Rectángulo"/>
            <p:cNvSpPr/>
            <p:nvPr/>
          </p:nvSpPr>
          <p:spPr>
            <a:xfrm>
              <a:off x="3707904" y="2924944"/>
              <a:ext cx="576505" cy="64638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3707904" y="364502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mtClean="0"/>
              <a:t>?</a:t>
            </a:r>
            <a:endParaRPr lang="es-ES" sz="3200"/>
          </a:p>
        </p:txBody>
      </p:sp>
      <p:grpSp>
        <p:nvGrpSpPr>
          <p:cNvPr id="14" name="13 Grupo"/>
          <p:cNvGrpSpPr/>
          <p:nvPr/>
        </p:nvGrpSpPr>
        <p:grpSpPr>
          <a:xfrm>
            <a:off x="4020207" y="3068960"/>
            <a:ext cx="2723489" cy="825123"/>
            <a:chOff x="4020207" y="3068960"/>
            <a:chExt cx="2723489" cy="825123"/>
          </a:xfrm>
        </p:grpSpPr>
        <p:grpSp>
          <p:nvGrpSpPr>
            <p:cNvPr id="12" name="11 Grupo"/>
            <p:cNvGrpSpPr/>
            <p:nvPr/>
          </p:nvGrpSpPr>
          <p:grpSpPr>
            <a:xfrm>
              <a:off x="4020207" y="3068960"/>
              <a:ext cx="2723489" cy="825123"/>
              <a:chOff x="4020207" y="3068960"/>
              <a:chExt cx="2723489" cy="825123"/>
            </a:xfrm>
          </p:grpSpPr>
          <p:cxnSp>
            <p:nvCxnSpPr>
              <p:cNvPr id="10" name="9 Conector recto de flecha"/>
              <p:cNvCxnSpPr/>
              <p:nvPr/>
            </p:nvCxnSpPr>
            <p:spPr>
              <a:xfrm flipH="1">
                <a:off x="4020207" y="3421118"/>
                <a:ext cx="1340069" cy="472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10 CuadroTexto"/>
                  <p:cNvSpPr txBox="1"/>
                  <p:nvPr/>
                </p:nvSpPr>
                <p:spPr>
                  <a:xfrm>
                    <a:off x="5364088" y="3068960"/>
                    <a:ext cx="1379608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s-ES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32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32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s-E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oMath>
                      </m:oMathPara>
                    </a14:m>
                    <a:endParaRPr lang="es-ES" sz="3200"/>
                  </a:p>
                </p:txBody>
              </p:sp>
            </mc:Choice>
            <mc:Fallback xmlns="">
              <p:sp>
                <p:nvSpPr>
                  <p:cNvPr id="11" name="10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4088" y="3068960"/>
                    <a:ext cx="1379608" cy="5847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12 CuadroTexto"/>
            <p:cNvSpPr txBox="1"/>
            <p:nvPr/>
          </p:nvSpPr>
          <p:spPr>
            <a:xfrm>
              <a:off x="5940152" y="3429000"/>
              <a:ext cx="407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 10</a:t>
              </a:r>
              <a:endParaRPr lang="es-ES" sz="14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555776" y="5157192"/>
            <a:ext cx="1296144" cy="749697"/>
            <a:chOff x="2555776" y="5157192"/>
            <a:chExt cx="1296144" cy="749697"/>
          </a:xfrm>
        </p:grpSpPr>
        <p:sp>
          <p:nvSpPr>
            <p:cNvPr id="15" name="14 Abrir llave"/>
            <p:cNvSpPr/>
            <p:nvPr/>
          </p:nvSpPr>
          <p:spPr>
            <a:xfrm rot="16200000">
              <a:off x="3059832" y="4653136"/>
              <a:ext cx="288032" cy="129614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843808" y="5445224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base</a:t>
              </a:r>
              <a:endParaRPr lang="es-ES" sz="2400"/>
            </a:p>
          </p:txBody>
        </p:sp>
      </p:grpSp>
    </p:spTree>
    <p:extLst>
      <p:ext uri="{BB962C8B-B14F-4D97-AF65-F5344CB8AC3E}">
        <p14:creationId xmlns:p14="http://schemas.microsoft.com/office/powerpoint/2010/main" val="11576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96" y="44624"/>
            <a:ext cx="9028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smtClean="0"/>
              <a:t>Potencia a lo largo de un una cadena de transmisión</a:t>
            </a:r>
            <a:endParaRPr lang="es-ES" sz="3200" b="1"/>
          </a:p>
        </p:txBody>
      </p:sp>
      <p:grpSp>
        <p:nvGrpSpPr>
          <p:cNvPr id="26" name="25 Grupo"/>
          <p:cNvGrpSpPr/>
          <p:nvPr/>
        </p:nvGrpSpPr>
        <p:grpSpPr>
          <a:xfrm>
            <a:off x="467544" y="1154991"/>
            <a:ext cx="8231874" cy="954901"/>
            <a:chOff x="467544" y="1154991"/>
            <a:chExt cx="8231874" cy="954901"/>
          </a:xfrm>
        </p:grpSpPr>
        <p:grpSp>
          <p:nvGrpSpPr>
            <p:cNvPr id="3" name="2 Grupo"/>
            <p:cNvGrpSpPr/>
            <p:nvPr/>
          </p:nvGrpSpPr>
          <p:grpSpPr>
            <a:xfrm>
              <a:off x="467544" y="1556792"/>
              <a:ext cx="8231874" cy="553100"/>
              <a:chOff x="231369" y="2171461"/>
              <a:chExt cx="8231874" cy="553100"/>
            </a:xfrm>
          </p:grpSpPr>
          <p:cxnSp>
            <p:nvCxnSpPr>
              <p:cNvPr id="4" name="3 Conector recto"/>
              <p:cNvCxnSpPr/>
              <p:nvPr/>
            </p:nvCxnSpPr>
            <p:spPr>
              <a:xfrm>
                <a:off x="231369" y="2444415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4 Triángulo isósceles"/>
              <p:cNvSpPr/>
              <p:nvPr/>
            </p:nvSpPr>
            <p:spPr>
              <a:xfrm rot="5400000">
                <a:off x="709040" y="2198756"/>
                <a:ext cx="537176" cy="482585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" name="5 Conector recto"/>
              <p:cNvCxnSpPr/>
              <p:nvPr/>
            </p:nvCxnSpPr>
            <p:spPr>
              <a:xfrm>
                <a:off x="1202635" y="2446690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Rectángulo"/>
              <p:cNvSpPr/>
              <p:nvPr/>
            </p:nvSpPr>
            <p:spPr>
              <a:xfrm>
                <a:off x="1691680" y="2348880"/>
                <a:ext cx="805217" cy="1910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" name="7 Conector recto"/>
              <p:cNvCxnSpPr/>
              <p:nvPr/>
            </p:nvCxnSpPr>
            <p:spPr>
              <a:xfrm>
                <a:off x="2501447" y="2448964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Triángulo isósceles"/>
              <p:cNvSpPr/>
              <p:nvPr/>
            </p:nvSpPr>
            <p:spPr>
              <a:xfrm rot="5400000">
                <a:off x="2976844" y="2214679"/>
                <a:ext cx="537176" cy="482585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" name="9 Conector recto"/>
              <p:cNvCxnSpPr/>
              <p:nvPr/>
            </p:nvCxnSpPr>
            <p:spPr>
              <a:xfrm>
                <a:off x="3459065" y="2451239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10 Rectángulo"/>
              <p:cNvSpPr/>
              <p:nvPr/>
            </p:nvSpPr>
            <p:spPr>
              <a:xfrm>
                <a:off x="3945835" y="2364803"/>
                <a:ext cx="805217" cy="1910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" name="11 Conector recto"/>
              <p:cNvCxnSpPr/>
              <p:nvPr/>
            </p:nvCxnSpPr>
            <p:spPr>
              <a:xfrm>
                <a:off x="4753329" y="2462613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12 Triángulo isósceles"/>
              <p:cNvSpPr/>
              <p:nvPr/>
            </p:nvSpPr>
            <p:spPr>
              <a:xfrm rot="5400000">
                <a:off x="5217351" y="2203307"/>
                <a:ext cx="537176" cy="482585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" name="13 Conector recto"/>
              <p:cNvCxnSpPr/>
              <p:nvPr/>
            </p:nvCxnSpPr>
            <p:spPr>
              <a:xfrm>
                <a:off x="5706396" y="2460337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14 Rectángulo"/>
              <p:cNvSpPr/>
              <p:nvPr/>
            </p:nvSpPr>
            <p:spPr>
              <a:xfrm>
                <a:off x="6199990" y="2353430"/>
                <a:ext cx="805217" cy="1910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15 Triángulo isósceles"/>
              <p:cNvSpPr/>
              <p:nvPr/>
            </p:nvSpPr>
            <p:spPr>
              <a:xfrm rot="5400000">
                <a:off x="7494254" y="2214680"/>
                <a:ext cx="537176" cy="482585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7018856" y="2462612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7971924" y="2460337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747966" y="1180012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966" y="1180012"/>
                  <a:ext cx="8368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CuadroTexto"/>
                <p:cNvSpPr txBox="1"/>
                <p:nvPr/>
              </p:nvSpPr>
              <p:spPr>
                <a:xfrm>
                  <a:off x="1910300" y="1332412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15 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00" y="1332412"/>
                  <a:ext cx="83689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0 CuadroTexto"/>
                <p:cNvSpPr txBox="1"/>
                <p:nvPr/>
              </p:nvSpPr>
              <p:spPr>
                <a:xfrm>
                  <a:off x="2974826" y="1195934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>
                            <a:latin typeface="Cambria Math"/>
                          </a:rPr>
                          <m:t>2</m:t>
                        </m:r>
                        <m:r>
                          <a:rPr lang="es-ES" b="0" i="1" smtClean="0">
                            <a:latin typeface="Cambria Math"/>
                          </a:rPr>
                          <m:t>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1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26" y="1195934"/>
                  <a:ext cx="83689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4107590" y="1318765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>
                            <a:latin typeface="Cambria Math"/>
                          </a:rPr>
                          <m:t>4</m:t>
                        </m:r>
                        <m:r>
                          <a:rPr lang="es-ES" b="0" i="1" smtClean="0">
                            <a:latin typeface="Cambria Math"/>
                          </a:rPr>
                          <m:t>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590" y="1318765"/>
                  <a:ext cx="83689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2 CuadroTexto"/>
                <p:cNvSpPr txBox="1"/>
                <p:nvPr/>
              </p:nvSpPr>
              <p:spPr>
                <a:xfrm>
                  <a:off x="5240354" y="1154991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354" y="1154991"/>
                  <a:ext cx="83689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3 CuadroTexto"/>
                <p:cNvSpPr txBox="1"/>
                <p:nvPr/>
              </p:nvSpPr>
              <p:spPr>
                <a:xfrm>
                  <a:off x="6359470" y="1318764"/>
                  <a:ext cx="7086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5 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470" y="1318764"/>
                  <a:ext cx="70865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7396700" y="1182287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700" y="1182287"/>
                  <a:ext cx="83689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31 Grupo"/>
          <p:cNvGrpSpPr/>
          <p:nvPr/>
        </p:nvGrpSpPr>
        <p:grpSpPr>
          <a:xfrm>
            <a:off x="184245" y="1542197"/>
            <a:ext cx="1028615" cy="1822818"/>
            <a:chOff x="184245" y="1542197"/>
            <a:chExt cx="1028615" cy="1822818"/>
          </a:xfrm>
        </p:grpSpPr>
        <p:cxnSp>
          <p:nvCxnSpPr>
            <p:cNvPr id="28" name="27 Conector recto"/>
            <p:cNvCxnSpPr/>
            <p:nvPr/>
          </p:nvCxnSpPr>
          <p:spPr>
            <a:xfrm>
              <a:off x="614149" y="1542197"/>
              <a:ext cx="0" cy="15421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450376" y="2879678"/>
              <a:ext cx="40943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30 CuadroTexto"/>
                <p:cNvSpPr txBox="1"/>
                <p:nvPr/>
              </p:nvSpPr>
              <p:spPr>
                <a:xfrm>
                  <a:off x="184245" y="2995683"/>
                  <a:ext cx="1028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20 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𝑑𝐵𝑚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1" name="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245" y="2995683"/>
                  <a:ext cx="102861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36 Grupo"/>
          <p:cNvGrpSpPr/>
          <p:nvPr/>
        </p:nvGrpSpPr>
        <p:grpSpPr>
          <a:xfrm>
            <a:off x="1460310" y="1596788"/>
            <a:ext cx="491320" cy="832513"/>
            <a:chOff x="1460310" y="1596788"/>
            <a:chExt cx="491320" cy="832513"/>
          </a:xfrm>
        </p:grpSpPr>
        <p:cxnSp>
          <p:nvCxnSpPr>
            <p:cNvPr id="34" name="33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143301" y="3664423"/>
                <a:ext cx="2996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20 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  <m:r>
                        <a:rPr lang="es-ES" b="0" i="1" smtClean="0">
                          <a:latin typeface="Cambria Math"/>
                        </a:rPr>
                        <m:t>+10 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  <m:r>
                        <a:rPr lang="es-ES" b="0" i="1" smtClean="0">
                          <a:latin typeface="Cambria Math"/>
                        </a:rPr>
                        <m:t>=30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1" y="3664423"/>
                <a:ext cx="299607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38 CuadroTexto"/>
          <p:cNvSpPr txBox="1"/>
          <p:nvPr/>
        </p:nvSpPr>
        <p:spPr>
          <a:xfrm>
            <a:off x="3218275" y="3658672"/>
            <a:ext cx="5925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“Los logaritmos convierten </a:t>
            </a:r>
            <a:r>
              <a:rPr lang="es-ES" sz="2000" b="1" smtClean="0"/>
              <a:t>multiplicaciones</a:t>
            </a:r>
            <a:r>
              <a:rPr lang="es-ES" sz="2000" smtClean="0"/>
              <a:t> en </a:t>
            </a:r>
            <a:r>
              <a:rPr lang="es-ES" sz="2000" b="1" smtClean="0"/>
              <a:t>sumas</a:t>
            </a:r>
            <a:r>
              <a:rPr lang="es-ES" sz="2000" smtClean="0"/>
              <a:t>”</a:t>
            </a:r>
            <a:endParaRPr lang="es-E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1146412" y="2381534"/>
                <a:ext cx="102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30 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12" y="2381534"/>
                <a:ext cx="102861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40 Grupo"/>
          <p:cNvGrpSpPr/>
          <p:nvPr/>
        </p:nvGrpSpPr>
        <p:grpSpPr>
          <a:xfrm>
            <a:off x="2704530" y="1640006"/>
            <a:ext cx="491320" cy="832513"/>
            <a:chOff x="1460310" y="1596788"/>
            <a:chExt cx="491320" cy="832513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145576" y="4117073"/>
                <a:ext cx="2996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30 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  <m:r>
                        <a:rPr lang="es-ES" b="0" i="1" smtClean="0">
                          <a:latin typeface="Cambria Math"/>
                        </a:rPr>
                        <m:t>−15 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  <m:r>
                        <a:rPr lang="es-ES" b="0" i="1" smtClean="0">
                          <a:latin typeface="Cambria Math"/>
                        </a:rPr>
                        <m:t>=15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6" y="4117073"/>
                <a:ext cx="299607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2483768" y="2420888"/>
                <a:ext cx="102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15 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20888"/>
                <a:ext cx="102861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45 CuadroTexto"/>
          <p:cNvSpPr txBox="1"/>
          <p:nvPr/>
        </p:nvSpPr>
        <p:spPr>
          <a:xfrm>
            <a:off x="3186431" y="4121784"/>
            <a:ext cx="529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“Los logaritmos convierten </a:t>
            </a:r>
            <a:r>
              <a:rPr lang="es-ES" sz="2000" b="1" smtClean="0"/>
              <a:t>divisiones</a:t>
            </a:r>
            <a:r>
              <a:rPr lang="es-ES" sz="2000" smtClean="0"/>
              <a:t> en </a:t>
            </a:r>
            <a:r>
              <a:rPr lang="es-ES" sz="2000" b="1" smtClean="0"/>
              <a:t>restas</a:t>
            </a:r>
            <a:r>
              <a:rPr lang="es-ES" sz="2000" smtClean="0"/>
              <a:t>”</a:t>
            </a:r>
            <a:endParaRPr lang="es-ES" sz="2000"/>
          </a:p>
        </p:txBody>
      </p:sp>
      <p:grpSp>
        <p:nvGrpSpPr>
          <p:cNvPr id="47" name="46 Grupo"/>
          <p:cNvGrpSpPr/>
          <p:nvPr/>
        </p:nvGrpSpPr>
        <p:grpSpPr>
          <a:xfrm>
            <a:off x="3757682" y="1724168"/>
            <a:ext cx="491320" cy="1291987"/>
            <a:chOff x="1460310" y="1596788"/>
            <a:chExt cx="491320" cy="832513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CuadroTexto"/>
              <p:cNvSpPr txBox="1"/>
              <p:nvPr/>
            </p:nvSpPr>
            <p:spPr>
              <a:xfrm>
                <a:off x="3441385" y="2873539"/>
                <a:ext cx="102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3</m:t>
                      </m:r>
                      <m:r>
                        <a:rPr lang="es-ES" b="0" i="1" smtClean="0">
                          <a:latin typeface="Cambria Math"/>
                        </a:rPr>
                        <m:t>5 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0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85" y="2873539"/>
                <a:ext cx="102861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50 Grupo"/>
          <p:cNvGrpSpPr/>
          <p:nvPr/>
        </p:nvGrpSpPr>
        <p:grpSpPr>
          <a:xfrm>
            <a:off x="4999628" y="1710520"/>
            <a:ext cx="491320" cy="832513"/>
            <a:chOff x="1460310" y="1596788"/>
            <a:chExt cx="491320" cy="832513"/>
          </a:xfrm>
        </p:grpSpPr>
        <p:cxnSp>
          <p:nvCxnSpPr>
            <p:cNvPr id="52" name="51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53 CuadroTexto"/>
              <p:cNvSpPr txBox="1"/>
              <p:nvPr/>
            </p:nvSpPr>
            <p:spPr>
              <a:xfrm>
                <a:off x="4617367" y="2493676"/>
                <a:ext cx="1073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b="0" i="1" smtClean="0">
                          <a:latin typeface="Cambria Math"/>
                        </a:rPr>
                        <m:t>5 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4" name="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67" y="2493676"/>
                <a:ext cx="107349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54 Grupo"/>
          <p:cNvGrpSpPr/>
          <p:nvPr/>
        </p:nvGrpSpPr>
        <p:grpSpPr>
          <a:xfrm>
            <a:off x="5998191" y="1644557"/>
            <a:ext cx="491320" cy="1291987"/>
            <a:chOff x="1460310" y="1596788"/>
            <a:chExt cx="491320" cy="832513"/>
          </a:xfrm>
        </p:grpSpPr>
        <p:cxnSp>
          <p:nvCxnSpPr>
            <p:cNvPr id="56" name="55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CuadroTexto"/>
              <p:cNvSpPr txBox="1"/>
              <p:nvPr/>
            </p:nvSpPr>
            <p:spPr>
              <a:xfrm>
                <a:off x="5725110" y="2837145"/>
                <a:ext cx="90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5 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110" y="2837145"/>
                <a:ext cx="900375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58 Grupo"/>
          <p:cNvGrpSpPr/>
          <p:nvPr/>
        </p:nvGrpSpPr>
        <p:grpSpPr>
          <a:xfrm>
            <a:off x="7267431" y="1699147"/>
            <a:ext cx="491320" cy="832513"/>
            <a:chOff x="1460310" y="1596788"/>
            <a:chExt cx="491320" cy="832513"/>
          </a:xfrm>
        </p:grpSpPr>
        <p:cxnSp>
          <p:nvCxnSpPr>
            <p:cNvPr id="60" name="59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1 CuadroTexto"/>
              <p:cNvSpPr txBox="1"/>
              <p:nvPr/>
            </p:nvSpPr>
            <p:spPr>
              <a:xfrm>
                <a:off x="6942035" y="2498225"/>
                <a:ext cx="90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0</m:t>
                      </m:r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35" y="2498225"/>
                <a:ext cx="900375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62 Grupo"/>
          <p:cNvGrpSpPr/>
          <p:nvPr/>
        </p:nvGrpSpPr>
        <p:grpSpPr>
          <a:xfrm>
            <a:off x="8279642" y="1633184"/>
            <a:ext cx="491320" cy="1291987"/>
            <a:chOff x="1460310" y="1596788"/>
            <a:chExt cx="491320" cy="832513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65 CuadroTexto"/>
              <p:cNvSpPr txBox="1"/>
              <p:nvPr/>
            </p:nvSpPr>
            <p:spPr>
              <a:xfrm>
                <a:off x="7951970" y="2921306"/>
                <a:ext cx="102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10 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6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70" y="2921306"/>
                <a:ext cx="1028615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66 Grupo"/>
          <p:cNvGrpSpPr/>
          <p:nvPr/>
        </p:nvGrpSpPr>
        <p:grpSpPr>
          <a:xfrm>
            <a:off x="2893325" y="4747148"/>
            <a:ext cx="2008496" cy="711957"/>
            <a:chOff x="3316406" y="5197524"/>
            <a:chExt cx="2008496" cy="711957"/>
          </a:xfrm>
        </p:grpSpPr>
        <p:cxnSp>
          <p:nvCxnSpPr>
            <p:cNvPr id="68" name="67 Conector recto"/>
            <p:cNvCxnSpPr/>
            <p:nvPr/>
          </p:nvCxnSpPr>
          <p:spPr>
            <a:xfrm>
              <a:off x="3316406" y="5773003"/>
              <a:ext cx="5595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Rectángulo"/>
            <p:cNvSpPr/>
            <p:nvPr/>
          </p:nvSpPr>
          <p:spPr>
            <a:xfrm>
              <a:off x="3889612" y="5622878"/>
              <a:ext cx="873457" cy="28660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0" name="69 Conector recto"/>
            <p:cNvCxnSpPr/>
            <p:nvPr/>
          </p:nvCxnSpPr>
          <p:spPr>
            <a:xfrm>
              <a:off x="4765344" y="5761630"/>
              <a:ext cx="5595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70 CuadroTexto"/>
                <p:cNvSpPr txBox="1"/>
                <p:nvPr/>
              </p:nvSpPr>
              <p:spPr>
                <a:xfrm>
                  <a:off x="3914632" y="5197524"/>
                  <a:ext cx="836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10 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632" y="5197524"/>
                  <a:ext cx="83689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71 Grupo"/>
          <p:cNvGrpSpPr/>
          <p:nvPr/>
        </p:nvGrpSpPr>
        <p:grpSpPr>
          <a:xfrm>
            <a:off x="2629469" y="4765343"/>
            <a:ext cx="1028615" cy="1822818"/>
            <a:chOff x="184245" y="1542197"/>
            <a:chExt cx="1028615" cy="1822818"/>
          </a:xfrm>
        </p:grpSpPr>
        <p:cxnSp>
          <p:nvCxnSpPr>
            <p:cNvPr id="73" name="72 Conector recto"/>
            <p:cNvCxnSpPr/>
            <p:nvPr/>
          </p:nvCxnSpPr>
          <p:spPr>
            <a:xfrm>
              <a:off x="614149" y="1542197"/>
              <a:ext cx="0" cy="15421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/>
            <p:nvPr/>
          </p:nvCxnSpPr>
          <p:spPr>
            <a:xfrm>
              <a:off x="450376" y="2879678"/>
              <a:ext cx="40943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74 CuadroTexto"/>
                <p:cNvSpPr txBox="1"/>
                <p:nvPr/>
              </p:nvSpPr>
              <p:spPr>
                <a:xfrm>
                  <a:off x="184245" y="2995683"/>
                  <a:ext cx="1028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20 </m:t>
                        </m:r>
                        <m:r>
                          <a:rPr lang="es-ES" b="0" i="1" smtClean="0">
                            <a:latin typeface="Cambria Math"/>
                          </a:rPr>
                          <m:t>𝑑𝐵𝑚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5" name="7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245" y="2995683"/>
                  <a:ext cx="1028615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75 Grupo"/>
          <p:cNvGrpSpPr/>
          <p:nvPr/>
        </p:nvGrpSpPr>
        <p:grpSpPr>
          <a:xfrm>
            <a:off x="4474191" y="5061047"/>
            <a:ext cx="491320" cy="1291987"/>
            <a:chOff x="1460310" y="1596788"/>
            <a:chExt cx="491320" cy="832513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1651379" y="1596788"/>
              <a:ext cx="0" cy="8325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 de flecha"/>
            <p:cNvCxnSpPr/>
            <p:nvPr/>
          </p:nvCxnSpPr>
          <p:spPr>
            <a:xfrm>
              <a:off x="1460310" y="2292824"/>
              <a:ext cx="491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78 CuadroTexto"/>
              <p:cNvSpPr txBox="1"/>
              <p:nvPr/>
            </p:nvSpPr>
            <p:spPr>
              <a:xfrm>
                <a:off x="4201110" y="6226339"/>
                <a:ext cx="102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10 </m:t>
                      </m:r>
                      <m:r>
                        <a:rPr lang="es-ES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9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6226339"/>
                <a:ext cx="1028615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2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4" grpId="0"/>
      <p:bldP spid="45" grpId="0"/>
      <p:bldP spid="46" grpId="0"/>
      <p:bldP spid="50" grpId="0"/>
      <p:bldP spid="54" grpId="0"/>
      <p:bldP spid="58" grpId="0"/>
      <p:bldP spid="62" grpId="0"/>
      <p:bldP spid="66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322" y="44624"/>
            <a:ext cx="8861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smtClean="0"/>
              <a:t>Relación entre potencias en términos de tensiones </a:t>
            </a:r>
          </a:p>
          <a:p>
            <a:pPr algn="ctr"/>
            <a:r>
              <a:rPr lang="es-ES" sz="3200" b="1" smtClean="0"/>
              <a:t>sobre una misma impedancia</a:t>
            </a:r>
            <a:endParaRPr lang="es-ES" sz="3200" b="1"/>
          </a:p>
        </p:txBody>
      </p:sp>
      <p:grpSp>
        <p:nvGrpSpPr>
          <p:cNvPr id="3" name="2 Grupo"/>
          <p:cNvGrpSpPr/>
          <p:nvPr/>
        </p:nvGrpSpPr>
        <p:grpSpPr>
          <a:xfrm>
            <a:off x="3002507" y="1924334"/>
            <a:ext cx="2289389" cy="772708"/>
            <a:chOff x="2499815" y="1673760"/>
            <a:chExt cx="3286836" cy="1060704"/>
          </a:xfrm>
        </p:grpSpPr>
        <p:sp>
          <p:nvSpPr>
            <p:cNvPr id="4" name="3 Triángulo isósceles"/>
            <p:cNvSpPr/>
            <p:nvPr/>
          </p:nvSpPr>
          <p:spPr>
            <a:xfrm rot="5400000">
              <a:off x="3616657" y="1746912"/>
              <a:ext cx="1060704" cy="914400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4599296" y="2210938"/>
              <a:ext cx="1187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2499815" y="2213212"/>
              <a:ext cx="1187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3010255" y="1273316"/>
                <a:ext cx="546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255" y="1273316"/>
                <a:ext cx="546753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16 Conector recto"/>
          <p:cNvCxnSpPr/>
          <p:nvPr/>
        </p:nvCxnSpPr>
        <p:spPr>
          <a:xfrm>
            <a:off x="3275463" y="1760562"/>
            <a:ext cx="0" cy="12692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74525" y="1776484"/>
            <a:ext cx="0" cy="12692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4609319" y="1330184"/>
                <a:ext cx="553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19" y="1330184"/>
                <a:ext cx="55387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2766871" y="1698674"/>
                <a:ext cx="540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71" y="1698674"/>
                <a:ext cx="54059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870900" y="1741892"/>
                <a:ext cx="547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00" y="1741892"/>
                <a:ext cx="54771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33 Grupo"/>
          <p:cNvGrpSpPr/>
          <p:nvPr/>
        </p:nvGrpSpPr>
        <p:grpSpPr>
          <a:xfrm>
            <a:off x="2826391" y="2606722"/>
            <a:ext cx="749322" cy="910255"/>
            <a:chOff x="2826391" y="2606722"/>
            <a:chExt cx="749322" cy="910255"/>
          </a:xfrm>
        </p:grpSpPr>
        <p:grpSp>
          <p:nvGrpSpPr>
            <p:cNvPr id="28" name="27 Grupo"/>
            <p:cNvGrpSpPr/>
            <p:nvPr/>
          </p:nvGrpSpPr>
          <p:grpSpPr>
            <a:xfrm>
              <a:off x="3057098" y="2606722"/>
              <a:ext cx="518615" cy="518615"/>
              <a:chOff x="3043451" y="2715904"/>
              <a:chExt cx="518615" cy="518615"/>
            </a:xfrm>
          </p:grpSpPr>
          <p:cxnSp>
            <p:nvCxnSpPr>
              <p:cNvPr id="25" name="24 Conector recto de flecha"/>
              <p:cNvCxnSpPr/>
              <p:nvPr/>
            </p:nvCxnSpPr>
            <p:spPr>
              <a:xfrm>
                <a:off x="3057099" y="2715904"/>
                <a:ext cx="5049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3043451" y="2715904"/>
                <a:ext cx="0" cy="518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31 CuadroTexto"/>
                <p:cNvSpPr txBox="1"/>
                <p:nvPr/>
              </p:nvSpPr>
              <p:spPr>
                <a:xfrm>
                  <a:off x="2826391" y="305531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2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391" y="3055312"/>
                  <a:ext cx="43204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34 Grupo"/>
          <p:cNvGrpSpPr/>
          <p:nvPr/>
        </p:nvGrpSpPr>
        <p:grpSpPr>
          <a:xfrm>
            <a:off x="4615218" y="2622644"/>
            <a:ext cx="747251" cy="910256"/>
            <a:chOff x="4615218" y="2622644"/>
            <a:chExt cx="747251" cy="910256"/>
          </a:xfrm>
        </p:grpSpPr>
        <p:grpSp>
          <p:nvGrpSpPr>
            <p:cNvPr id="29" name="28 Grupo"/>
            <p:cNvGrpSpPr/>
            <p:nvPr/>
          </p:nvGrpSpPr>
          <p:grpSpPr>
            <a:xfrm flipH="1">
              <a:off x="4615218" y="2622644"/>
              <a:ext cx="518615" cy="518615"/>
              <a:chOff x="3043451" y="2715904"/>
              <a:chExt cx="518615" cy="518615"/>
            </a:xfrm>
          </p:grpSpPr>
          <p:cxnSp>
            <p:nvCxnSpPr>
              <p:cNvPr id="30" name="29 Conector recto de flecha"/>
              <p:cNvCxnSpPr/>
              <p:nvPr/>
            </p:nvCxnSpPr>
            <p:spPr>
              <a:xfrm>
                <a:off x="3057099" y="2715904"/>
                <a:ext cx="5049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>
                <a:off x="3043451" y="2715904"/>
                <a:ext cx="0" cy="518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32 CuadroTexto"/>
                <p:cNvSpPr txBox="1"/>
                <p:nvPr/>
              </p:nvSpPr>
              <p:spPr>
                <a:xfrm>
                  <a:off x="4930421" y="3071235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3" name="3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421" y="3071235"/>
                  <a:ext cx="432048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0" y="4126275"/>
                <a:ext cx="320292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𝐺</m:t>
                      </m:r>
                      <m:r>
                        <a:rPr lang="es-ES" sz="2400" b="0" i="1" smtClean="0">
                          <a:latin typeface="Cambria Math"/>
                        </a:rPr>
                        <m:t> (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  <m:r>
                        <a:rPr lang="es-ES" sz="2400" b="0" i="1" smtClean="0">
                          <a:latin typeface="Cambria Math"/>
                        </a:rPr>
                        <m:t>)=10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26275"/>
                <a:ext cx="3202928" cy="9221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2996268" y="3855593"/>
                <a:ext cx="2378664" cy="1488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ES" sz="24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ES" sz="24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8" y="3855593"/>
                <a:ext cx="2378664" cy="14886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5141241" y="4089880"/>
                <a:ext cx="2276714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41" y="4089880"/>
                <a:ext cx="2276714" cy="99514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38 CuadroTexto"/>
              <p:cNvSpPr txBox="1"/>
              <p:nvPr/>
            </p:nvSpPr>
            <p:spPr>
              <a:xfrm>
                <a:off x="7086834" y="4174041"/>
                <a:ext cx="205716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9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34" y="4174041"/>
                <a:ext cx="2057166" cy="9221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44 Grupo"/>
          <p:cNvGrpSpPr/>
          <p:nvPr/>
        </p:nvGrpSpPr>
        <p:grpSpPr>
          <a:xfrm>
            <a:off x="873456" y="4804011"/>
            <a:ext cx="1441613" cy="1441946"/>
            <a:chOff x="873456" y="4804011"/>
            <a:chExt cx="1441613" cy="1441946"/>
          </a:xfrm>
        </p:grpSpPr>
        <p:sp>
          <p:nvSpPr>
            <p:cNvPr id="40" name="39 Flecha abajo"/>
            <p:cNvSpPr/>
            <p:nvPr/>
          </p:nvSpPr>
          <p:spPr>
            <a:xfrm flipV="1">
              <a:off x="1460309" y="4804011"/>
              <a:ext cx="320859" cy="43249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873456" y="5322627"/>
              <a:ext cx="1441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Cuando </a:t>
              </a:r>
            </a:p>
            <a:p>
              <a:pPr algn="ctr"/>
              <a:r>
                <a:rPr lang="es-ES" smtClean="0"/>
                <a:t>relacionamos</a:t>
              </a:r>
            </a:p>
            <a:p>
              <a:pPr algn="ctr"/>
              <a:r>
                <a:rPr lang="es-ES" smtClean="0"/>
                <a:t>potencias</a:t>
              </a:r>
              <a:endParaRPr lang="es-ES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7020272" y="4860876"/>
            <a:ext cx="1441613" cy="1363662"/>
            <a:chOff x="7020272" y="4860876"/>
            <a:chExt cx="1441613" cy="1363662"/>
          </a:xfrm>
        </p:grpSpPr>
        <p:sp>
          <p:nvSpPr>
            <p:cNvPr id="42" name="41 Flecha abajo"/>
            <p:cNvSpPr/>
            <p:nvPr/>
          </p:nvSpPr>
          <p:spPr>
            <a:xfrm flipV="1">
              <a:off x="7535837" y="4860876"/>
              <a:ext cx="320859" cy="43249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7020272" y="5301208"/>
              <a:ext cx="1441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Cuando</a:t>
              </a:r>
            </a:p>
            <a:p>
              <a:pPr algn="ctr"/>
              <a:r>
                <a:rPr lang="es-ES" smtClean="0"/>
                <a:t>relacionamos</a:t>
              </a:r>
            </a:p>
            <a:p>
              <a:pPr algn="ctr"/>
              <a:r>
                <a:rPr lang="es-ES" smtClean="0"/>
                <a:t>tensiones</a:t>
              </a:r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394904" y="2825086"/>
            <a:ext cx="2061718" cy="1596788"/>
            <a:chOff x="6394904" y="2825086"/>
            <a:chExt cx="2061718" cy="1596788"/>
          </a:xfrm>
        </p:grpSpPr>
        <p:cxnSp>
          <p:nvCxnSpPr>
            <p:cNvPr id="8" name="7 Conector recto de flecha"/>
            <p:cNvCxnSpPr/>
            <p:nvPr/>
          </p:nvCxnSpPr>
          <p:spPr>
            <a:xfrm>
              <a:off x="7342496" y="3343701"/>
              <a:ext cx="0" cy="10781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6394904" y="2825086"/>
              <a:ext cx="2061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smtClean="0"/>
                <a:t>Los logaritmos convierten</a:t>
              </a:r>
            </a:p>
            <a:p>
              <a:pPr algn="ctr"/>
              <a:r>
                <a:rPr lang="es-ES" sz="1400"/>
                <a:t>p</a:t>
              </a:r>
              <a:r>
                <a:rPr lang="es-ES" sz="1400" smtClean="0"/>
                <a:t>otencias en productos</a:t>
              </a:r>
              <a:endParaRPr lang="es-E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5779827" y="1084996"/>
                <a:ext cx="1305999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E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27" y="1084996"/>
                <a:ext cx="1305999" cy="8310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800669" y="1114566"/>
                <a:ext cx="1298881" cy="836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E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9" y="1114566"/>
                <a:ext cx="1298881" cy="8368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38" grpId="0"/>
      <p:bldP spid="39" grpId="0"/>
      <p:bldP spid="1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44624"/>
            <a:ext cx="652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smtClean="0"/>
              <a:t>Tensión en unidades logarítmicas</a:t>
            </a:r>
            <a:endParaRPr lang="es-ES" sz="3600" b="1"/>
          </a:p>
        </p:txBody>
      </p:sp>
      <p:sp>
        <p:nvSpPr>
          <p:cNvPr id="4" name="3 CuadroTexto"/>
          <p:cNvSpPr txBox="1"/>
          <p:nvPr/>
        </p:nvSpPr>
        <p:spPr>
          <a:xfrm>
            <a:off x="35496" y="692696"/>
            <a:ext cx="9404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Una tensión en voltios también la podemos expresar en unidades </a:t>
            </a:r>
          </a:p>
          <a:p>
            <a:r>
              <a:rPr lang="es-ES" sz="2400" smtClean="0"/>
              <a:t>logarítmicas si la comparamos con un valor de referencia que suele ser </a:t>
            </a:r>
          </a:p>
          <a:p>
            <a:r>
              <a:rPr lang="es-ES" sz="2400" smtClean="0"/>
              <a:t>el voltio o el microvoltio.</a:t>
            </a:r>
            <a:endParaRPr lang="es-ES" sz="2400"/>
          </a:p>
        </p:txBody>
      </p:sp>
      <p:sp>
        <p:nvSpPr>
          <p:cNvPr id="5" name="4 CuadroTexto"/>
          <p:cNvSpPr txBox="1"/>
          <p:nvPr/>
        </p:nvSpPr>
        <p:spPr>
          <a:xfrm>
            <a:off x="107504" y="2204864"/>
            <a:ext cx="239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Si la referencia es </a:t>
            </a:r>
            <a:r>
              <a:rPr lang="es-ES" sz="2000" b="1" smtClean="0"/>
              <a:t>1 V</a:t>
            </a:r>
            <a:endParaRPr lang="es-E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761921" y="3212976"/>
                <a:ext cx="379578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𝑑𝐵𝑉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21" y="3212976"/>
                <a:ext cx="3795783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395536" y="3212976"/>
            <a:ext cx="2227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Tensión en </a:t>
            </a:r>
          </a:p>
          <a:p>
            <a:pPr algn="ctr"/>
            <a:r>
              <a:rPr lang="es-ES" smtClean="0"/>
              <a:t>unidades logarítmicas</a:t>
            </a:r>
          </a:p>
          <a:p>
            <a:pPr algn="ctr"/>
            <a:r>
              <a:rPr lang="es-ES"/>
              <a:t>r</a:t>
            </a:r>
            <a:r>
              <a:rPr lang="es-ES" smtClean="0"/>
              <a:t>eferida a 1 voltio</a:t>
            </a:r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819144" y="2687698"/>
            <a:ext cx="0" cy="4913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628075" y="2346504"/>
            <a:ext cx="18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Tensión en voltios</a:t>
            </a:r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6084168" y="3861048"/>
            <a:ext cx="8325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922915" y="3644666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r</a:t>
            </a:r>
            <a:r>
              <a:rPr lang="es-ES" smtClean="0"/>
              <a:t>ef. 1 V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2987824" y="5949280"/>
                <a:ext cx="291861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𝑑𝐵𝑉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949280"/>
                <a:ext cx="2918619" cy="48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CuadroTexto"/>
          <p:cNvSpPr txBox="1"/>
          <p:nvPr/>
        </p:nvSpPr>
        <p:spPr>
          <a:xfrm>
            <a:off x="785394" y="5988051"/>
            <a:ext cx="18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Tensión en voltios</a:t>
            </a:r>
            <a:endParaRPr lang="es-ES"/>
          </a:p>
        </p:txBody>
      </p:sp>
      <p:grpSp>
        <p:nvGrpSpPr>
          <p:cNvPr id="14" name="13 Grupo"/>
          <p:cNvGrpSpPr/>
          <p:nvPr/>
        </p:nvGrpSpPr>
        <p:grpSpPr>
          <a:xfrm>
            <a:off x="4558352" y="4561371"/>
            <a:ext cx="2227085" cy="1375172"/>
            <a:chOff x="4558352" y="4561371"/>
            <a:chExt cx="2227085" cy="1375172"/>
          </a:xfrm>
        </p:grpSpPr>
        <p:cxnSp>
          <p:nvCxnSpPr>
            <p:cNvPr id="15" name="14 Conector recto de flecha"/>
            <p:cNvCxnSpPr/>
            <p:nvPr/>
          </p:nvCxnSpPr>
          <p:spPr>
            <a:xfrm>
              <a:off x="5076056" y="5445224"/>
              <a:ext cx="0" cy="4913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4558352" y="4561371"/>
              <a:ext cx="22270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Tensión en </a:t>
              </a:r>
            </a:p>
            <a:p>
              <a:pPr algn="ctr"/>
              <a:r>
                <a:rPr lang="es-ES" smtClean="0"/>
                <a:t>unidades logarítmicas</a:t>
              </a:r>
            </a:p>
            <a:p>
              <a:pPr algn="ctr"/>
              <a:r>
                <a:rPr lang="es-ES"/>
                <a:t>r</a:t>
              </a:r>
              <a:r>
                <a:rPr lang="es-ES" smtClean="0"/>
                <a:t>eferida a 1 voltio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44624"/>
            <a:ext cx="652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smtClean="0"/>
              <a:t>Tensión en unidades logarítmicas</a:t>
            </a:r>
            <a:endParaRPr lang="es-ES" sz="3600" b="1"/>
          </a:p>
        </p:txBody>
      </p:sp>
      <p:sp>
        <p:nvSpPr>
          <p:cNvPr id="4" name="3 CuadroTexto"/>
          <p:cNvSpPr txBox="1"/>
          <p:nvPr/>
        </p:nvSpPr>
        <p:spPr>
          <a:xfrm>
            <a:off x="35496" y="692696"/>
            <a:ext cx="9404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Una tensión en voltios también la podemos expresar en unidades </a:t>
            </a:r>
          </a:p>
          <a:p>
            <a:r>
              <a:rPr lang="es-ES" sz="2400" smtClean="0"/>
              <a:t>logarítmicas si la comparamos con un valor de referencia que suele ser </a:t>
            </a:r>
          </a:p>
          <a:p>
            <a:r>
              <a:rPr lang="es-ES" sz="2400" smtClean="0"/>
              <a:t>el voltio o el microvoltio.</a:t>
            </a:r>
            <a:endParaRPr lang="es-ES" sz="2400"/>
          </a:p>
        </p:txBody>
      </p:sp>
      <p:sp>
        <p:nvSpPr>
          <p:cNvPr id="5" name="4 CuadroTexto"/>
          <p:cNvSpPr txBox="1"/>
          <p:nvPr/>
        </p:nvSpPr>
        <p:spPr>
          <a:xfrm>
            <a:off x="107504" y="2204864"/>
            <a:ext cx="2528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Si la referencia es </a:t>
            </a:r>
            <a:r>
              <a:rPr lang="es-ES" sz="2000" b="1" smtClean="0"/>
              <a:t>1 </a:t>
            </a:r>
            <a:r>
              <a:rPr lang="es-ES" sz="2000" b="1" smtClean="0">
                <a:sym typeface="Symbol"/>
              </a:rPr>
              <a:t></a:t>
            </a:r>
            <a:r>
              <a:rPr lang="es-ES" sz="2000" b="1" smtClean="0"/>
              <a:t>V</a:t>
            </a:r>
            <a:endParaRPr lang="es-E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761921" y="3212976"/>
                <a:ext cx="391543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</m:t>
                          </m:r>
                          <m:r>
                            <a:rPr lang="es-ES" sz="2400" b="0" i="1" smtClean="0">
                              <a:latin typeface="Cambria Math"/>
                              <a:sym typeface="Symbol"/>
                            </a:rPr>
                            <m:t>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−6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21" y="3212976"/>
                <a:ext cx="3915431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325133" y="3212976"/>
            <a:ext cx="2367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Tensión en </a:t>
            </a:r>
          </a:p>
          <a:p>
            <a:pPr algn="ctr"/>
            <a:r>
              <a:rPr lang="es-ES" smtClean="0"/>
              <a:t>unidades logarítmicas</a:t>
            </a:r>
          </a:p>
          <a:p>
            <a:pPr algn="ctr"/>
            <a:r>
              <a:rPr lang="es-ES"/>
              <a:t>r</a:t>
            </a:r>
            <a:r>
              <a:rPr lang="es-ES" smtClean="0"/>
              <a:t>eferida a 1 microvoltio</a:t>
            </a:r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819144" y="2687698"/>
            <a:ext cx="0" cy="4913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628075" y="2346504"/>
            <a:ext cx="18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Tensión en voltios</a:t>
            </a:r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6300192" y="3933056"/>
            <a:ext cx="8325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158178" y="3726910"/>
            <a:ext cx="9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r</a:t>
            </a:r>
            <a:r>
              <a:rPr lang="es-ES" smtClean="0"/>
              <a:t>ef. 1 </a:t>
            </a:r>
            <a:r>
              <a:rPr lang="es-ES" smtClean="0">
                <a:sym typeface="Symbol"/>
              </a:rPr>
              <a:t></a:t>
            </a:r>
            <a:r>
              <a:rPr lang="es-ES" smtClean="0"/>
              <a:t>V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2987824" y="5949280"/>
                <a:ext cx="3970061" cy="518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𝑑𝐵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sym typeface="Symbol"/>
                                    </a:rPr>
                                    <m:t>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949280"/>
                <a:ext cx="3970061" cy="5182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CuadroTexto"/>
          <p:cNvSpPr txBox="1"/>
          <p:nvPr/>
        </p:nvSpPr>
        <p:spPr>
          <a:xfrm>
            <a:off x="758099" y="6042642"/>
            <a:ext cx="18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Tensión en voltios</a:t>
            </a:r>
            <a:endParaRPr lang="es-ES"/>
          </a:p>
        </p:txBody>
      </p:sp>
      <p:grpSp>
        <p:nvGrpSpPr>
          <p:cNvPr id="14" name="13 Grupo"/>
          <p:cNvGrpSpPr/>
          <p:nvPr/>
        </p:nvGrpSpPr>
        <p:grpSpPr>
          <a:xfrm>
            <a:off x="5293685" y="4581128"/>
            <a:ext cx="2367892" cy="1375172"/>
            <a:chOff x="4487949" y="4561371"/>
            <a:chExt cx="2367892" cy="1375172"/>
          </a:xfrm>
        </p:grpSpPr>
        <p:cxnSp>
          <p:nvCxnSpPr>
            <p:cNvPr id="15" name="14 Conector recto de flecha"/>
            <p:cNvCxnSpPr/>
            <p:nvPr/>
          </p:nvCxnSpPr>
          <p:spPr>
            <a:xfrm>
              <a:off x="5076056" y="5445224"/>
              <a:ext cx="0" cy="4913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4487949" y="4561371"/>
              <a:ext cx="23678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Tensión en </a:t>
              </a:r>
            </a:p>
            <a:p>
              <a:pPr algn="ctr"/>
              <a:r>
                <a:rPr lang="es-ES" smtClean="0"/>
                <a:t>unidades logarítmicas</a:t>
              </a:r>
            </a:p>
            <a:p>
              <a:pPr algn="ctr"/>
              <a:r>
                <a:rPr lang="es-ES"/>
                <a:t>r</a:t>
              </a:r>
              <a:r>
                <a:rPr lang="es-ES" smtClean="0"/>
                <a:t>eferida a 1 microvoltio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536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6632"/>
            <a:ext cx="7351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Intensidad del campo eléctrico</a:t>
            </a:r>
            <a:endParaRPr lang="es-ES" sz="4400" b="1"/>
          </a:p>
        </p:txBody>
      </p:sp>
      <p:sp>
        <p:nvSpPr>
          <p:cNvPr id="3" name="2 CuadroTexto"/>
          <p:cNvSpPr txBox="1"/>
          <p:nvPr/>
        </p:nvSpPr>
        <p:spPr>
          <a:xfrm>
            <a:off x="179512" y="1052736"/>
            <a:ext cx="849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El campo eléctrico  (V/m) se seuele expresar en unidades logarítmicas referidas a 1 </a:t>
            </a:r>
            <a:r>
              <a:rPr lang="es-ES" smtClean="0">
                <a:sym typeface="Symbol"/>
              </a:rPr>
              <a:t>V/m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555776" y="2852936"/>
                <a:ext cx="4707699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𝐸</m:t>
                      </m:r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es-ES" sz="2400" b="0" i="0" smtClean="0">
                          <a:latin typeface="Cambria Math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852936"/>
                <a:ext cx="4707699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CuadroTexto"/>
          <p:cNvSpPr txBox="1"/>
          <p:nvPr/>
        </p:nvSpPr>
        <p:spPr>
          <a:xfrm>
            <a:off x="95534" y="2847219"/>
            <a:ext cx="2517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Campo eléctrico</a:t>
            </a:r>
          </a:p>
          <a:p>
            <a:pPr algn="ctr"/>
            <a:r>
              <a:rPr lang="es-ES"/>
              <a:t>e</a:t>
            </a:r>
            <a:r>
              <a:rPr lang="es-ES" smtClean="0"/>
              <a:t>n unidades logarítmicas</a:t>
            </a:r>
          </a:p>
          <a:p>
            <a:pPr algn="ctr"/>
            <a:r>
              <a:rPr lang="es-ES"/>
              <a:t>r</a:t>
            </a:r>
            <a:r>
              <a:rPr lang="es-ES" smtClean="0"/>
              <a:t>eferido a 1 </a:t>
            </a:r>
            <a:r>
              <a:rPr lang="es-ES" smtClean="0">
                <a:sym typeface="Symbol"/>
              </a:rPr>
              <a:t>V/m</a:t>
            </a:r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084168" y="2204864"/>
            <a:ext cx="0" cy="5186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868144" y="1844824"/>
            <a:ext cx="24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Campo eléctrico en V/m</a:t>
            </a:r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6811268" y="3531000"/>
            <a:ext cx="87345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671078" y="3339932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ref.  1 </a:t>
            </a:r>
            <a:r>
              <a:rPr lang="es-ES" smtClean="0">
                <a:sym typeface="Symbol"/>
              </a:rPr>
              <a:t>V/m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2843808" y="5805264"/>
                <a:ext cx="4650953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s-ES" sz="2400" b="0" i="0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𝑑𝐵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805264"/>
                <a:ext cx="4650953" cy="48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107504" y="5877272"/>
            <a:ext cx="24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Campo eléctrico en V/m</a:t>
            </a:r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012160" y="5157192"/>
            <a:ext cx="0" cy="5186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148064" y="4221088"/>
            <a:ext cx="2517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Campo eléctrico</a:t>
            </a:r>
          </a:p>
          <a:p>
            <a:pPr algn="ctr"/>
            <a:r>
              <a:rPr lang="es-ES"/>
              <a:t>e</a:t>
            </a:r>
            <a:r>
              <a:rPr lang="es-ES" smtClean="0"/>
              <a:t>n unidades logarítmicas</a:t>
            </a:r>
          </a:p>
          <a:p>
            <a:pPr algn="ctr"/>
            <a:r>
              <a:rPr lang="es-ES"/>
              <a:t>r</a:t>
            </a:r>
            <a:r>
              <a:rPr lang="es-ES" smtClean="0"/>
              <a:t>eferido a 1 </a:t>
            </a:r>
            <a:r>
              <a:rPr lang="es-ES" smtClean="0">
                <a:sym typeface="Symbol"/>
              </a:rPr>
              <a:t>V/m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2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4" grpId="0"/>
      <p:bldP spid="22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16632"/>
            <a:ext cx="8664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Diagramas de radiación en antenas</a:t>
            </a:r>
            <a:endParaRPr lang="es-ES" sz="4400" b="1"/>
          </a:p>
        </p:txBody>
      </p:sp>
      <p:sp>
        <p:nvSpPr>
          <p:cNvPr id="3" name="AutoShape 2" descr="Diagramas de radi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gramas de radiac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DESARROLLO DE UNA GUI PARA LA REPRESENTACIÓN 2D Y 3D DEL DIAGRAMA DE  RADIACIÓN DE ANTEN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2" descr="DESARROLLO DE UNA GUI PARA LA REPRESENTACIÓN 2D Y 3D DEL DIAGRAMA DE  RADIACIÓN DE ANTEN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4" descr="DESARROLLO DE UNA GUI PARA LA REPRESENTACIÓN 2D Y 3D DEL DIAGRAMA DE  RADIACIÓN DE ANTEN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6" descr="DESARROLLO DE UNA GUI PARA LA REPRESENTACIÓN 2D Y 3D DEL DIAGRAMA DE  RADIACIÓN DE ANTENA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8" descr="Antenas y Diagramas de radiacion LUSAC y Estacion Terren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Diagramas de radi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1012647"/>
            <a:ext cx="7888406" cy="56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16632"/>
            <a:ext cx="8664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Diagramas de radiación en antenas</a:t>
            </a:r>
            <a:endParaRPr lang="es-ES" sz="4400" b="1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42" y="1501040"/>
            <a:ext cx="5356960" cy="53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V="1">
            <a:off x="4432004" y="832512"/>
            <a:ext cx="3518" cy="6139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51520" y="836712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En esa dirección la antena</a:t>
            </a:r>
          </a:p>
          <a:p>
            <a:r>
              <a:rPr lang="es-ES" smtClean="0"/>
              <a:t>presenta ganancia máxima</a:t>
            </a:r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838734" y="1173707"/>
            <a:ext cx="140572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435522" y="1624084"/>
            <a:ext cx="941696" cy="24293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5404513" y="887104"/>
            <a:ext cx="232012" cy="6550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5622878" y="1173707"/>
            <a:ext cx="1325386" cy="38308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732240" y="1412776"/>
            <a:ext cx="2335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En esa dirección la </a:t>
            </a:r>
          </a:p>
          <a:p>
            <a:pPr algn="ctr"/>
            <a:r>
              <a:rPr lang="es-ES"/>
              <a:t>g</a:t>
            </a:r>
            <a:r>
              <a:rPr lang="es-ES" smtClean="0"/>
              <a:t>anancia de la antena</a:t>
            </a:r>
          </a:p>
          <a:p>
            <a:pPr algn="ctr"/>
            <a:r>
              <a:rPr lang="es-ES"/>
              <a:t>e</a:t>
            </a:r>
            <a:r>
              <a:rPr lang="es-ES" smtClean="0"/>
              <a:t>stá 10 dB por debajo </a:t>
            </a:r>
          </a:p>
          <a:p>
            <a:pPr algn="ctr"/>
            <a:r>
              <a:rPr lang="es-ES"/>
              <a:t>d</a:t>
            </a:r>
            <a:r>
              <a:rPr lang="es-ES" smtClean="0"/>
              <a:t>e la ganancia máxima</a:t>
            </a:r>
            <a:endParaRPr lang="es-ES"/>
          </a:p>
        </p:txBody>
      </p:sp>
      <p:sp>
        <p:nvSpPr>
          <p:cNvPr id="27" name="26 Elipse"/>
          <p:cNvSpPr>
            <a:spLocks noChangeAspect="1"/>
          </p:cNvSpPr>
          <p:nvPr/>
        </p:nvSpPr>
        <p:spPr>
          <a:xfrm>
            <a:off x="4392520" y="1657179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>
            <a:spLocks noChangeAspect="1"/>
          </p:cNvSpPr>
          <p:nvPr/>
        </p:nvSpPr>
        <p:spPr>
          <a:xfrm>
            <a:off x="5035257" y="2372085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1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ANTENA YAGI GSM 860⁠-⁠960 MHz - Tagra TMX-900/3 (8,21 dB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001">
            <a:off x="2765239" y="17662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6333" y="99215"/>
            <a:ext cx="7753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Ganancia de una antena  </a:t>
            </a:r>
            <a:r>
              <a:rPr lang="es-ES" sz="3200" b="1" smtClean="0"/>
              <a:t>(ejemplo)</a:t>
            </a:r>
            <a:endParaRPr lang="es-ES" sz="3200" b="1"/>
          </a:p>
        </p:txBody>
      </p:sp>
      <p:sp>
        <p:nvSpPr>
          <p:cNvPr id="9" name="8 CuadroTexto"/>
          <p:cNvSpPr txBox="1"/>
          <p:nvPr/>
        </p:nvSpPr>
        <p:spPr>
          <a:xfrm>
            <a:off x="3203848" y="34290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Antena</a:t>
            </a:r>
          </a:p>
          <a:p>
            <a:pPr algn="ctr"/>
            <a:r>
              <a:rPr lang="es-ES" smtClean="0"/>
              <a:t>directiva</a:t>
            </a:r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4331377" y="1323595"/>
            <a:ext cx="4198473" cy="2293061"/>
            <a:chOff x="4331377" y="1323595"/>
            <a:chExt cx="4198473" cy="229306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1534">
              <a:off x="4331377" y="1323595"/>
              <a:ext cx="3821769" cy="2293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3 Conector recto"/>
            <p:cNvCxnSpPr/>
            <p:nvPr/>
          </p:nvCxnSpPr>
          <p:spPr>
            <a:xfrm flipV="1">
              <a:off x="4640238" y="2156346"/>
              <a:ext cx="3889612" cy="5322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V="1">
              <a:off x="7615450" y="2019869"/>
              <a:ext cx="750628" cy="1091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 rot="21050664">
              <a:off x="7543710" y="1690590"/>
              <a:ext cx="8013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dir. máx.</a:t>
              </a:r>
              <a:endParaRPr lang="es-ES" sz="1400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107504" y="4293096"/>
            <a:ext cx="8791061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smtClean="0"/>
              <a:t>Que una antena directiva tenga 14 dB de ganancia quiere decir que si utilizásemos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1835696" y="5373216"/>
                <a:ext cx="4086119" cy="928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10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𝑎𝑛𝑡𝑒𝑛𝑎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𝑖𝑠𝑜𝑡𝑟</m:t>
                                      </m:r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ó</m:t>
                                      </m:r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𝑝𝑖𝑐𝑎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s-ES" sz="2400" b="0" i="1" smtClean="0">
                              <a:latin typeface="Cambria Math"/>
                            </a:rPr>
                            <m:t>=14 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𝑑𝐵</m:t>
                          </m:r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73216"/>
                <a:ext cx="4086119" cy="9289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5881792" y="5643831"/>
            <a:ext cx="21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más que la isotrópica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7524328" y="1268760"/>
                <a:ext cx="1294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𝐺</m:t>
                      </m:r>
                      <m:r>
                        <a:rPr lang="es-ES" b="0" i="1" smtClean="0">
                          <a:latin typeface="Cambria Math"/>
                        </a:rPr>
                        <m:t>=14 </m:t>
                      </m:r>
                      <m:r>
                        <a:rPr lang="es-E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268760"/>
                <a:ext cx="129426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179512" y="4869160"/>
            <a:ext cx="628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una antena isotrópica , nuestra antena directiva entrega o recibe 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0" y="887105"/>
            <a:ext cx="3764522" cy="3187089"/>
            <a:chOff x="0" y="887105"/>
            <a:chExt cx="3764522" cy="3187089"/>
          </a:xfrm>
        </p:grpSpPr>
        <p:grpSp>
          <p:nvGrpSpPr>
            <p:cNvPr id="10" name="9 Grupo"/>
            <p:cNvGrpSpPr/>
            <p:nvPr/>
          </p:nvGrpSpPr>
          <p:grpSpPr>
            <a:xfrm>
              <a:off x="0" y="887105"/>
              <a:ext cx="3764522" cy="3187089"/>
              <a:chOff x="0" y="887105"/>
              <a:chExt cx="3764522" cy="3187089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87934"/>
                <a:ext cx="2604375" cy="2359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14 CuadroTexto"/>
              <p:cNvSpPr txBox="1"/>
              <p:nvPr/>
            </p:nvSpPr>
            <p:spPr>
              <a:xfrm>
                <a:off x="654667" y="3427863"/>
                <a:ext cx="1105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mtClean="0"/>
                  <a:t>Antena</a:t>
                </a:r>
              </a:p>
              <a:p>
                <a:pPr algn="ctr"/>
                <a:r>
                  <a:rPr lang="es-ES" smtClean="0"/>
                  <a:t>isotrópica</a:t>
                </a:r>
                <a:endParaRPr lang="es-ES"/>
              </a:p>
            </p:txBody>
          </p:sp>
          <p:cxnSp>
            <p:nvCxnSpPr>
              <p:cNvPr id="13" name="12 Conector recto de flecha"/>
              <p:cNvCxnSpPr/>
              <p:nvPr/>
            </p:nvCxnSpPr>
            <p:spPr>
              <a:xfrm flipV="1">
                <a:off x="2647666" y="1746913"/>
                <a:ext cx="941695" cy="1501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22 CuadroTexto"/>
                  <p:cNvSpPr txBox="1"/>
                  <p:nvPr/>
                </p:nvSpPr>
                <p:spPr>
                  <a:xfrm>
                    <a:off x="2502986" y="1339755"/>
                    <a:ext cx="11660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=0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𝑑𝐵</m:t>
                          </m:r>
                        </m:oMath>
                      </m:oMathPara>
                    </a14:m>
                    <a:endParaRPr lang="es-ES"/>
                  </a:p>
                </p:txBody>
              </p:sp>
            </mc:Choice>
            <mc:Fallback xmlns="">
              <p:sp>
                <p:nvSpPr>
                  <p:cNvPr id="23" name="22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2986" y="1339755"/>
                    <a:ext cx="116602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23 CuadroTexto"/>
              <p:cNvSpPr txBox="1"/>
              <p:nvPr/>
            </p:nvSpPr>
            <p:spPr>
              <a:xfrm>
                <a:off x="2513026" y="887105"/>
                <a:ext cx="1251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400"/>
                  <a:t>i</a:t>
                </a:r>
                <a:r>
                  <a:rPr lang="es-ES" sz="1400" smtClean="0"/>
                  <a:t>gual en todas </a:t>
                </a:r>
              </a:p>
              <a:p>
                <a:pPr algn="ctr"/>
                <a:r>
                  <a:rPr lang="es-ES" sz="1400" smtClean="0"/>
                  <a:t>las direcciones</a:t>
                </a:r>
                <a:endParaRPr lang="es-ES" sz="1400"/>
              </a:p>
            </p:txBody>
          </p:sp>
        </p:grpSp>
        <p:cxnSp>
          <p:nvCxnSpPr>
            <p:cNvPr id="11" name="10 Conector recto"/>
            <p:cNvCxnSpPr/>
            <p:nvPr/>
          </p:nvCxnSpPr>
          <p:spPr>
            <a:xfrm flipV="1">
              <a:off x="1364776" y="1924334"/>
              <a:ext cx="2374711" cy="3548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/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6632"/>
            <a:ext cx="7651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Relación señal a ruido (equipos)</a:t>
            </a:r>
            <a:endParaRPr lang="es-ES" sz="4400" b="1"/>
          </a:p>
        </p:txBody>
      </p:sp>
      <p:grpSp>
        <p:nvGrpSpPr>
          <p:cNvPr id="4" name="3 Grupo"/>
          <p:cNvGrpSpPr/>
          <p:nvPr/>
        </p:nvGrpSpPr>
        <p:grpSpPr>
          <a:xfrm>
            <a:off x="327546" y="1310185"/>
            <a:ext cx="8109045" cy="903028"/>
            <a:chOff x="327546" y="1310185"/>
            <a:chExt cx="8109045" cy="903028"/>
          </a:xfrm>
        </p:grpSpPr>
        <p:sp>
          <p:nvSpPr>
            <p:cNvPr id="3" name="2 Rectángulo"/>
            <p:cNvSpPr/>
            <p:nvPr/>
          </p:nvSpPr>
          <p:spPr>
            <a:xfrm>
              <a:off x="1651379" y="1310185"/>
              <a:ext cx="1392072" cy="8871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968991" y="1733266"/>
              <a:ext cx="6823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3045726" y="1776484"/>
              <a:ext cx="6823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Rectángulo"/>
            <p:cNvSpPr/>
            <p:nvPr/>
          </p:nvSpPr>
          <p:spPr>
            <a:xfrm>
              <a:off x="3728113" y="1326108"/>
              <a:ext cx="1392072" cy="8871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5136108" y="1792406"/>
              <a:ext cx="6823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Rectángulo"/>
            <p:cNvSpPr/>
            <p:nvPr/>
          </p:nvSpPr>
          <p:spPr>
            <a:xfrm>
              <a:off x="5829868" y="1326108"/>
              <a:ext cx="1392072" cy="8871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235588" y="1776483"/>
              <a:ext cx="6823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327546" y="2047164"/>
              <a:ext cx="57320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7863385" y="2049439"/>
              <a:ext cx="57320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4 Conector recto"/>
          <p:cNvCxnSpPr/>
          <p:nvPr/>
        </p:nvCxnSpPr>
        <p:spPr>
          <a:xfrm>
            <a:off x="3370997" y="1228299"/>
            <a:ext cx="0" cy="21017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3091218" y="866633"/>
                <a:ext cx="612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218" y="866633"/>
                <a:ext cx="61279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 de flecha"/>
          <p:cNvCxnSpPr/>
          <p:nvPr/>
        </p:nvCxnSpPr>
        <p:spPr>
          <a:xfrm>
            <a:off x="3138985" y="2579427"/>
            <a:ext cx="5322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182202" y="3100317"/>
            <a:ext cx="5322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2627784" y="2348880"/>
                <a:ext cx="4501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48880"/>
                <a:ext cx="45012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2641431" y="2890110"/>
                <a:ext cx="4914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31" y="2890110"/>
                <a:ext cx="49141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22 Conector recto de flecha"/>
          <p:cNvCxnSpPr/>
          <p:nvPr/>
        </p:nvCxnSpPr>
        <p:spPr>
          <a:xfrm flipV="1">
            <a:off x="3370997" y="3398293"/>
            <a:ext cx="0" cy="3548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3009332" y="3732663"/>
                <a:ext cx="750975" cy="75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32" y="3732663"/>
                <a:ext cx="750975" cy="7523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2383810" y="5318077"/>
                <a:ext cx="3879139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s-ES" sz="2400" b="0" i="0" smtClean="0">
                          <a:latin typeface="Cambria Math"/>
                        </a:rPr>
                        <m:t>=10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d>
                        <m:dPr>
                          <m:ctrlPr>
                            <a:rPr lang="es-E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0" y="5318077"/>
                <a:ext cx="3879139" cy="972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1115616" y="2348880"/>
                <a:ext cx="1503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400" smtClean="0"/>
                  <a:t>Potencia de señal </a:t>
                </a:r>
              </a:p>
              <a:p>
                <a:pPr algn="ctr"/>
                <a:r>
                  <a:rPr lang="es-ES" sz="1400" smtClean="0"/>
                  <a:t>en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14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s-ES" sz="14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348880"/>
                <a:ext cx="150323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405" t="-1163" r="-810" b="-104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1115616" y="2852936"/>
                <a:ext cx="1549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400" smtClean="0"/>
                  <a:t>Potencia de ruido </a:t>
                </a:r>
              </a:p>
              <a:p>
                <a:pPr algn="ctr"/>
                <a:r>
                  <a:rPr lang="es-ES" sz="1400" smtClean="0"/>
                  <a:t>en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14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s-ES" sz="140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52936"/>
                <a:ext cx="1549719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1763688" y="3789040"/>
                <a:ext cx="120257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400" smtClean="0"/>
                  <a:t>Relación </a:t>
                </a:r>
              </a:p>
              <a:p>
                <a:pPr algn="ctr"/>
                <a:r>
                  <a:rPr lang="es-ES" sz="1400" smtClean="0"/>
                  <a:t>señal a ruido  </a:t>
                </a:r>
              </a:p>
              <a:p>
                <a:pPr algn="ctr"/>
                <a:r>
                  <a:rPr lang="es-ES" sz="1400" smtClean="0"/>
                  <a:t>en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14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s-ES" sz="140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789040"/>
                <a:ext cx="1202573" cy="738664"/>
              </a:xfrm>
              <a:prstGeom prst="rect">
                <a:avLst/>
              </a:prstGeom>
              <a:blipFill rotWithShape="1">
                <a:blip r:embed="rId9"/>
                <a:stretch>
                  <a:fillRect l="-505" t="-826" r="-1010" b="-74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5220072" y="2852936"/>
                <a:ext cx="295292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smtClean="0"/>
                  <a:t>Cuantos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𝑑𝐵</m:t>
                        </m:r>
                      </m:e>
                    </m:d>
                  </m:oMath>
                </a14:m>
                <a:r>
                  <a:rPr lang="es-ES" sz="2400" smtClean="0"/>
                  <a:t> está </a:t>
                </a:r>
              </a:p>
              <a:p>
                <a:pPr algn="ctr"/>
                <a:r>
                  <a:rPr lang="es-ES" sz="2400" smtClean="0"/>
                  <a:t>la potencia de la señal</a:t>
                </a:r>
              </a:p>
              <a:p>
                <a:pPr algn="ctr"/>
                <a:r>
                  <a:rPr lang="es-ES" sz="2400" smtClean="0"/>
                  <a:t>por encima de </a:t>
                </a:r>
              </a:p>
              <a:p>
                <a:pPr algn="ctr"/>
                <a:r>
                  <a:rPr lang="es-ES" sz="2400" smtClean="0"/>
                  <a:t>la potencia del ruido</a:t>
                </a:r>
              </a:p>
              <a:p>
                <a:pPr algn="ctr"/>
                <a:r>
                  <a:rPr lang="es-ES" sz="2400" smtClean="0"/>
                  <a:t>en el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52936"/>
                <a:ext cx="2952924" cy="1938992"/>
              </a:xfrm>
              <a:prstGeom prst="rect">
                <a:avLst/>
              </a:prstGeom>
              <a:blipFill rotWithShape="1">
                <a:blip r:embed="rId10"/>
                <a:stretch>
                  <a:fillRect l="-2680" t="-2516" r="-2474" b="-6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16632"/>
            <a:ext cx="6621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Margen dinámico (equipos)</a:t>
            </a:r>
            <a:endParaRPr lang="es-ES" sz="4400" b="1"/>
          </a:p>
        </p:txBody>
      </p:sp>
      <p:grpSp>
        <p:nvGrpSpPr>
          <p:cNvPr id="3" name="2 Grupo"/>
          <p:cNvGrpSpPr/>
          <p:nvPr/>
        </p:nvGrpSpPr>
        <p:grpSpPr>
          <a:xfrm>
            <a:off x="6902271" y="1700007"/>
            <a:ext cx="887648" cy="882213"/>
            <a:chOff x="7000533" y="3022216"/>
            <a:chExt cx="887648" cy="882213"/>
          </a:xfrm>
        </p:grpSpPr>
        <p:sp>
          <p:nvSpPr>
            <p:cNvPr id="4" name="3 Arco"/>
            <p:cNvSpPr>
              <a:spLocks noChangeAspect="1"/>
            </p:cNvSpPr>
            <p:nvPr/>
          </p:nvSpPr>
          <p:spPr>
            <a:xfrm rot="2553848">
              <a:off x="7040648" y="3123860"/>
              <a:ext cx="658368" cy="65836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Arco"/>
            <p:cNvSpPr>
              <a:spLocks noChangeAspect="1"/>
            </p:cNvSpPr>
            <p:nvPr/>
          </p:nvSpPr>
          <p:spPr>
            <a:xfrm rot="2553848">
              <a:off x="7005968" y="3022216"/>
              <a:ext cx="882213" cy="88221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Arco"/>
            <p:cNvSpPr>
              <a:spLocks noChangeAspect="1"/>
            </p:cNvSpPr>
            <p:nvPr/>
          </p:nvSpPr>
          <p:spPr>
            <a:xfrm rot="2553848">
              <a:off x="7000533" y="3213629"/>
              <a:ext cx="487192" cy="48719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97" y="1083049"/>
            <a:ext cx="1463652" cy="81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427298" y="1864186"/>
            <a:ext cx="1490948" cy="2936930"/>
            <a:chOff x="1449848" y="2674961"/>
            <a:chExt cx="1490948" cy="29369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848" y="3285895"/>
              <a:ext cx="1463652" cy="52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772" y="4500546"/>
              <a:ext cx="1463652" cy="28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144" y="5455890"/>
              <a:ext cx="1463652" cy="156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11 Conector recto"/>
            <p:cNvCxnSpPr/>
            <p:nvPr/>
          </p:nvCxnSpPr>
          <p:spPr>
            <a:xfrm>
              <a:off x="2033516" y="2674961"/>
              <a:ext cx="0" cy="6005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2035791" y="3782704"/>
              <a:ext cx="0" cy="6005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2022143" y="4778990"/>
              <a:ext cx="0" cy="6005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CuadroTexto"/>
          <p:cNvSpPr txBox="1"/>
          <p:nvPr/>
        </p:nvSpPr>
        <p:spPr>
          <a:xfrm>
            <a:off x="135646" y="977081"/>
            <a:ext cx="1096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</a:t>
            </a:r>
          </a:p>
          <a:p>
            <a:pPr algn="ctr"/>
            <a:r>
              <a:rPr lang="es-ES" sz="1400"/>
              <a:t>a</a:t>
            </a:r>
            <a:r>
              <a:rPr lang="es-ES" sz="1400" smtClean="0"/>
              <a:t>l umbral de</a:t>
            </a:r>
          </a:p>
          <a:p>
            <a:pPr algn="ctr"/>
            <a:r>
              <a:rPr lang="es-ES" sz="1400" smtClean="0"/>
              <a:t>saturación</a:t>
            </a:r>
            <a:endParaRPr lang="es-ES" sz="1400"/>
          </a:p>
        </p:txBody>
      </p:sp>
      <p:sp>
        <p:nvSpPr>
          <p:cNvPr id="16" name="15 CuadroTexto"/>
          <p:cNvSpPr txBox="1"/>
          <p:nvPr/>
        </p:nvSpPr>
        <p:spPr>
          <a:xfrm>
            <a:off x="156962" y="4155349"/>
            <a:ext cx="1096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</a:t>
            </a:r>
          </a:p>
          <a:p>
            <a:pPr algn="ctr"/>
            <a:r>
              <a:rPr lang="es-ES" sz="1400"/>
              <a:t>a</a:t>
            </a:r>
            <a:r>
              <a:rPr lang="es-ES" sz="1400" smtClean="0"/>
              <a:t>l umbral de</a:t>
            </a:r>
          </a:p>
          <a:p>
            <a:pPr algn="ctr"/>
            <a:r>
              <a:rPr lang="es-ES" sz="1400" smtClean="0"/>
              <a:t>sensibilidad</a:t>
            </a:r>
            <a:endParaRPr lang="es-ES" sz="1400"/>
          </a:p>
        </p:txBody>
      </p:sp>
      <p:cxnSp>
        <p:nvCxnSpPr>
          <p:cNvPr id="17" name="16 Conector recto"/>
          <p:cNvCxnSpPr/>
          <p:nvPr/>
        </p:nvCxnSpPr>
        <p:spPr>
          <a:xfrm>
            <a:off x="3181298" y="1250073"/>
            <a:ext cx="0" cy="352112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3466990" y="1653004"/>
            <a:ext cx="3592001" cy="914400"/>
            <a:chOff x="3419872" y="2996952"/>
            <a:chExt cx="3592001" cy="914400"/>
          </a:xfrm>
        </p:grpSpPr>
        <p:grpSp>
          <p:nvGrpSpPr>
            <p:cNvPr id="34" name="33 Grupo"/>
            <p:cNvGrpSpPr/>
            <p:nvPr/>
          </p:nvGrpSpPr>
          <p:grpSpPr>
            <a:xfrm>
              <a:off x="3419872" y="2996952"/>
              <a:ext cx="3592001" cy="914400"/>
              <a:chOff x="3565252" y="2975213"/>
              <a:chExt cx="3592001" cy="914400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4067944" y="2975213"/>
                <a:ext cx="2306472" cy="9144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7" name="36 Conector recto"/>
              <p:cNvCxnSpPr/>
              <p:nvPr/>
            </p:nvCxnSpPr>
            <p:spPr>
              <a:xfrm>
                <a:off x="6388064" y="3436020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37 Grupo"/>
              <p:cNvGrpSpPr/>
              <p:nvPr/>
            </p:nvGrpSpPr>
            <p:grpSpPr>
              <a:xfrm>
                <a:off x="6852087" y="3163065"/>
                <a:ext cx="305166" cy="550823"/>
                <a:chOff x="7820167" y="2825086"/>
                <a:chExt cx="305166" cy="550823"/>
              </a:xfrm>
            </p:grpSpPr>
            <p:sp>
              <p:nvSpPr>
                <p:cNvPr id="40" name="39 Triángulo isósceles"/>
                <p:cNvSpPr/>
                <p:nvPr/>
              </p:nvSpPr>
              <p:spPr>
                <a:xfrm rot="16200000">
                  <a:off x="7751930" y="3002507"/>
                  <a:ext cx="550823" cy="195982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" name="40 Rectángulo"/>
                <p:cNvSpPr/>
                <p:nvPr/>
              </p:nvSpPr>
              <p:spPr>
                <a:xfrm>
                  <a:off x="7820167" y="2988860"/>
                  <a:ext cx="136478" cy="2183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cxnSp>
            <p:nvCxnSpPr>
              <p:cNvPr id="39" name="38 Conector recto"/>
              <p:cNvCxnSpPr/>
              <p:nvPr/>
            </p:nvCxnSpPr>
            <p:spPr>
              <a:xfrm>
                <a:off x="3565252" y="3410999"/>
                <a:ext cx="491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34 CuadroTexto"/>
            <p:cNvSpPr txBox="1"/>
            <p:nvPr/>
          </p:nvSpPr>
          <p:spPr>
            <a:xfrm>
              <a:off x="4653887" y="3275462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RECEPTOR</a:t>
              </a:r>
              <a:endParaRPr lang="es-E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348017" y="1699147"/>
                <a:ext cx="679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" y="1699147"/>
                <a:ext cx="67928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322996" y="4881351"/>
                <a:ext cx="6790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𝑠𝑒𝑛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6" y="4881351"/>
                <a:ext cx="67903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2695433" y="5534167"/>
                <a:ext cx="3536096" cy="681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𝑀𝐷</m:t>
                    </m:r>
                    <m:d>
                      <m:d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𝑑𝐵</m:t>
                        </m:r>
                      </m:e>
                    </m:d>
                    <m:r>
                      <a:rPr lang="es-ES" sz="2400" b="0" i="1" smtClean="0">
                        <a:latin typeface="Cambria Math"/>
                      </a:rPr>
                      <m:t>=10 </m:t>
                    </m:r>
                    <m:r>
                      <a:rPr lang="es-ES" sz="2400" b="0" i="1" smtClean="0">
                        <a:latin typeface="Cambria Math"/>
                      </a:rPr>
                      <m:t>𝑙𝑜𝑔</m:t>
                    </m:r>
                  </m:oMath>
                </a14:m>
                <a:r>
                  <a:rPr lang="es-ES" sz="240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𝑠𝑎𝑡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𝑠𝑒𝑛</m:t>
                                </m:r>
                              </m:sub>
                            </m:sSub>
                          </m:den>
                        </m:f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33" y="5534167"/>
                <a:ext cx="3536096" cy="6815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1663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Ejemplos</a:t>
            </a:r>
            <a:endParaRPr lang="es-E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275856" y="44624"/>
                <a:ext cx="2477473" cy="60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latin typeface="Cambria Math"/>
                            </a:rPr>
                            <m:t>10 </m:t>
                          </m:r>
                        </m:e>
                        <m:sup>
                          <m:func>
                            <m:funcPr>
                              <m:ctrlPr>
                                <a:rPr lang="es-ES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32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s-ES" sz="3200" b="0" i="1" smtClean="0">
                          <a:latin typeface="Cambria Math"/>
                        </a:rPr>
                        <m:t> = </m:t>
                      </m:r>
                      <m:r>
                        <a:rPr lang="es-E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s-ES" sz="32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4624"/>
                <a:ext cx="2477473" cy="606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60466" y="4605839"/>
                <a:ext cx="1815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6" y="4605839"/>
                <a:ext cx="181588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10 Grupo"/>
          <p:cNvGrpSpPr/>
          <p:nvPr/>
        </p:nvGrpSpPr>
        <p:grpSpPr>
          <a:xfrm>
            <a:off x="2146677" y="4673596"/>
            <a:ext cx="3460475" cy="461665"/>
            <a:chOff x="3074276" y="1651386"/>
            <a:chExt cx="3460475" cy="461665"/>
          </a:xfrm>
        </p:grpSpPr>
        <p:cxnSp>
          <p:nvCxnSpPr>
            <p:cNvPr id="8" name="7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8 CuadroTexto"/>
                <p:cNvSpPr txBox="1"/>
                <p:nvPr/>
              </p:nvSpPr>
              <p:spPr>
                <a:xfrm>
                  <a:off x="4580946" y="1651386"/>
                  <a:ext cx="19538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1000=3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9" name="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946" y="1651386"/>
                  <a:ext cx="195380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2" b="-18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51520" y="5157192"/>
                <a:ext cx="2053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=10 000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205312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11 Grupo"/>
          <p:cNvGrpSpPr/>
          <p:nvPr/>
        </p:nvGrpSpPr>
        <p:grpSpPr>
          <a:xfrm>
            <a:off x="2411760" y="5141426"/>
            <a:ext cx="3696397" cy="461665"/>
            <a:chOff x="3074276" y="1613034"/>
            <a:chExt cx="3696397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13 CuadroTexto"/>
                <p:cNvSpPr txBox="1"/>
                <p:nvPr/>
              </p:nvSpPr>
              <p:spPr>
                <a:xfrm>
                  <a:off x="4579624" y="1613034"/>
                  <a:ext cx="21910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10 000=4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4" name="1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9624" y="1613034"/>
                  <a:ext cx="21910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57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251520" y="5661248"/>
                <a:ext cx="2223044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=100 000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61248"/>
                <a:ext cx="2223044" cy="465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15 Grupo"/>
          <p:cNvGrpSpPr/>
          <p:nvPr/>
        </p:nvGrpSpPr>
        <p:grpSpPr>
          <a:xfrm>
            <a:off x="2483768" y="5668068"/>
            <a:ext cx="3867637" cy="461665"/>
            <a:chOff x="3074276" y="1635620"/>
            <a:chExt cx="3867637" cy="461665"/>
          </a:xfrm>
        </p:grpSpPr>
        <p:cxnSp>
          <p:nvCxnSpPr>
            <p:cNvPr id="17" name="16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4580946" y="1635620"/>
                  <a:ext cx="23609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100 000=5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946" y="1635620"/>
                  <a:ext cx="236096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17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251520" y="6237312"/>
                <a:ext cx="24602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=1 000 000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37312"/>
                <a:ext cx="246028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19 Grupo"/>
          <p:cNvGrpSpPr/>
          <p:nvPr/>
        </p:nvGrpSpPr>
        <p:grpSpPr>
          <a:xfrm>
            <a:off x="2771800" y="6260838"/>
            <a:ext cx="4104882" cy="461665"/>
            <a:chOff x="3074276" y="1652326"/>
            <a:chExt cx="4104882" cy="461665"/>
          </a:xfrm>
        </p:grpSpPr>
        <p:cxnSp>
          <p:nvCxnSpPr>
            <p:cNvPr id="21" name="20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4580946" y="1652326"/>
                  <a:ext cx="25982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1 000 000=6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946" y="1652326"/>
                  <a:ext cx="2598212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35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260466" y="4129062"/>
                <a:ext cx="16459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6" y="4129062"/>
                <a:ext cx="164596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26 Grupo"/>
          <p:cNvGrpSpPr/>
          <p:nvPr/>
        </p:nvGrpSpPr>
        <p:grpSpPr>
          <a:xfrm>
            <a:off x="1904939" y="4148078"/>
            <a:ext cx="3290555" cy="461665"/>
            <a:chOff x="3074276" y="1619855"/>
            <a:chExt cx="3290555" cy="461665"/>
          </a:xfrm>
        </p:grpSpPr>
        <p:cxnSp>
          <p:nvCxnSpPr>
            <p:cNvPr id="28" name="27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28 CuadroTexto"/>
                <p:cNvSpPr txBox="1"/>
                <p:nvPr/>
              </p:nvSpPr>
              <p:spPr>
                <a:xfrm>
                  <a:off x="4580946" y="1619855"/>
                  <a:ext cx="1783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100=2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9" name="2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946" y="1619855"/>
                  <a:ext cx="178388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85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323528" y="3645024"/>
                <a:ext cx="1469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1469441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30 Grupo"/>
          <p:cNvGrpSpPr/>
          <p:nvPr/>
        </p:nvGrpSpPr>
        <p:grpSpPr>
          <a:xfrm>
            <a:off x="1851462" y="3651844"/>
            <a:ext cx="3132030" cy="461665"/>
            <a:chOff x="3074276" y="1617607"/>
            <a:chExt cx="3132030" cy="461665"/>
          </a:xfrm>
        </p:grpSpPr>
        <p:cxnSp>
          <p:nvCxnSpPr>
            <p:cNvPr id="32" name="31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32 CuadroTexto"/>
                <p:cNvSpPr txBox="1"/>
                <p:nvPr/>
              </p:nvSpPr>
              <p:spPr>
                <a:xfrm>
                  <a:off x="4592338" y="1617607"/>
                  <a:ext cx="16139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10=1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3" name="3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338" y="1617607"/>
                  <a:ext cx="1613968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55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323528" y="3140968"/>
                <a:ext cx="1306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40968"/>
                <a:ext cx="1306127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34 Grupo"/>
          <p:cNvGrpSpPr/>
          <p:nvPr/>
        </p:nvGrpSpPr>
        <p:grpSpPr>
          <a:xfrm>
            <a:off x="1609724" y="3110561"/>
            <a:ext cx="2962112" cy="461665"/>
            <a:chOff x="3074276" y="1617607"/>
            <a:chExt cx="2962112" cy="461665"/>
          </a:xfrm>
        </p:grpSpPr>
        <p:cxnSp>
          <p:nvCxnSpPr>
            <p:cNvPr id="36" name="35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36 CuadroTexto"/>
                <p:cNvSpPr txBox="1"/>
                <p:nvPr/>
              </p:nvSpPr>
              <p:spPr>
                <a:xfrm>
                  <a:off x="4592338" y="1617607"/>
                  <a:ext cx="14440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1=0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7" name="3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338" y="1617607"/>
                  <a:ext cx="1444050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2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323528" y="2636912"/>
                <a:ext cx="1702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=0,1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170206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38 Grupo"/>
          <p:cNvGrpSpPr/>
          <p:nvPr/>
        </p:nvGrpSpPr>
        <p:grpSpPr>
          <a:xfrm>
            <a:off x="1988096" y="2606064"/>
            <a:ext cx="3423777" cy="461665"/>
            <a:chOff x="3074276" y="1617607"/>
            <a:chExt cx="3423777" cy="461665"/>
          </a:xfrm>
        </p:grpSpPr>
        <p:cxnSp>
          <p:nvCxnSpPr>
            <p:cNvPr id="40" name="39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40 CuadroTexto"/>
                <p:cNvSpPr txBox="1"/>
                <p:nvPr/>
              </p:nvSpPr>
              <p:spPr>
                <a:xfrm>
                  <a:off x="4592338" y="1617607"/>
                  <a:ext cx="19057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0,1=−1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338" y="1617607"/>
                  <a:ext cx="190571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319" b="-18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323528" y="2132856"/>
                <a:ext cx="1871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=0,01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1871987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42 Grupo"/>
          <p:cNvGrpSpPr/>
          <p:nvPr/>
        </p:nvGrpSpPr>
        <p:grpSpPr>
          <a:xfrm>
            <a:off x="2195736" y="2132856"/>
            <a:ext cx="3593695" cy="461665"/>
            <a:chOff x="3074276" y="1617607"/>
            <a:chExt cx="3593695" cy="461665"/>
          </a:xfrm>
        </p:grpSpPr>
        <p:cxnSp>
          <p:nvCxnSpPr>
            <p:cNvPr id="44" name="43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44 CuadroTexto"/>
                <p:cNvSpPr txBox="1"/>
                <p:nvPr/>
              </p:nvSpPr>
              <p:spPr>
                <a:xfrm>
                  <a:off x="4592338" y="1617607"/>
                  <a:ext cx="2075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0,01=−2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4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338" y="1617607"/>
                  <a:ext cx="2075633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93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332474" y="1597269"/>
                <a:ext cx="2041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=0,001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74" y="1597269"/>
                <a:ext cx="204190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46 Grupo"/>
          <p:cNvGrpSpPr/>
          <p:nvPr/>
        </p:nvGrpSpPr>
        <p:grpSpPr>
          <a:xfrm>
            <a:off x="2434345" y="1613035"/>
            <a:ext cx="3763613" cy="461665"/>
            <a:chOff x="3074276" y="1617607"/>
            <a:chExt cx="3763613" cy="461665"/>
          </a:xfrm>
        </p:grpSpPr>
        <p:cxnSp>
          <p:nvCxnSpPr>
            <p:cNvPr id="48" name="47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48 CuadroTexto"/>
                <p:cNvSpPr txBox="1"/>
                <p:nvPr/>
              </p:nvSpPr>
              <p:spPr>
                <a:xfrm>
                  <a:off x="4592338" y="1617607"/>
                  <a:ext cx="22455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0,001=−3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49" name="4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338" y="1617607"/>
                  <a:ext cx="2245551" cy="4616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71" b="-18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50 Conector recto"/>
          <p:cNvCxnSpPr/>
          <p:nvPr/>
        </p:nvCxnSpPr>
        <p:spPr>
          <a:xfrm flipV="1">
            <a:off x="2932386" y="1277007"/>
            <a:ext cx="0" cy="4887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51 CuadroTexto"/>
              <p:cNvSpPr txBox="1"/>
              <p:nvPr/>
            </p:nvSpPr>
            <p:spPr>
              <a:xfrm>
                <a:off x="323528" y="836712"/>
                <a:ext cx="2551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=0,000001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2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2551661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52 Grupo"/>
          <p:cNvGrpSpPr/>
          <p:nvPr/>
        </p:nvGrpSpPr>
        <p:grpSpPr>
          <a:xfrm>
            <a:off x="2995084" y="852477"/>
            <a:ext cx="4273368" cy="461665"/>
            <a:chOff x="3074276" y="1617607"/>
            <a:chExt cx="4273368" cy="461665"/>
          </a:xfrm>
        </p:grpSpPr>
        <p:cxnSp>
          <p:nvCxnSpPr>
            <p:cNvPr id="54" name="53 Conector recto de flecha"/>
            <p:cNvCxnSpPr/>
            <p:nvPr/>
          </p:nvCxnSpPr>
          <p:spPr>
            <a:xfrm>
              <a:off x="3074276" y="1876097"/>
              <a:ext cx="15134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54 CuadroTexto"/>
                <p:cNvSpPr txBox="1"/>
                <p:nvPr/>
              </p:nvSpPr>
              <p:spPr>
                <a:xfrm>
                  <a:off x="4592338" y="1617607"/>
                  <a:ext cx="27553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0,000001=−6</m:t>
                            </m:r>
                          </m:e>
                        </m:func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55" name="5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338" y="1617607"/>
                  <a:ext cx="2755306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6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9" grpId="0"/>
      <p:bldP spid="26" grpId="0"/>
      <p:bldP spid="30" grpId="0"/>
      <p:bldP spid="34" grpId="0"/>
      <p:bldP spid="38" grpId="0"/>
      <p:bldP spid="42" grpId="0"/>
      <p:bldP spid="46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116632"/>
            <a:ext cx="606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Factor de ruido (equipos)</a:t>
            </a:r>
            <a:endParaRPr lang="es-ES" sz="4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1528548" cy="4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1528548" cy="89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792216" y="2457865"/>
            <a:ext cx="696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488252" y="1939250"/>
            <a:ext cx="1897038" cy="10235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4387565" y="2446492"/>
            <a:ext cx="696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915816" y="1988840"/>
                <a:ext cx="1097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𝐹</m:t>
                      </m:r>
                      <m:r>
                        <a:rPr lang="es-ES" sz="2400" b="0" i="1" smtClean="0">
                          <a:latin typeface="Cambria Math"/>
                        </a:rPr>
                        <m:t>(</m:t>
                      </m:r>
                      <m:r>
                        <a:rPr lang="es-ES" sz="2400" b="0" i="1" smtClean="0">
                          <a:latin typeface="Cambria Math"/>
                        </a:rPr>
                        <m:t>𝑑𝐵</m:t>
                      </m:r>
                      <m:r>
                        <a:rPr lang="es-E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988840"/>
                <a:ext cx="1097865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667" b="-171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245701" y="2410098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701" y="2410098"/>
                <a:ext cx="4464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2699792" y="2996952"/>
                <a:ext cx="1364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=290 </m:t>
                      </m:r>
                      <m:r>
                        <a:rPr lang="es-E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952"/>
                <a:ext cx="1364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529798" y="1973371"/>
                <a:ext cx="656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𝑛𝑖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8" y="1973371"/>
                <a:ext cx="65614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15 Conector recto de flecha"/>
          <p:cNvCxnSpPr/>
          <p:nvPr/>
        </p:nvCxnSpPr>
        <p:spPr>
          <a:xfrm>
            <a:off x="4788024" y="2996952"/>
            <a:ext cx="55955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4427984" y="3068960"/>
                <a:ext cx="1061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𝑛𝑖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068960"/>
                <a:ext cx="106112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2771800" y="1268760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Cuadripolo</a:t>
            </a:r>
          </a:p>
          <a:p>
            <a:pPr algn="ctr"/>
            <a:r>
              <a:rPr lang="es-ES" smtClean="0"/>
              <a:t>ruidoso</a:t>
            </a:r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076056" y="3717032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Ruido a la salida en el caso de</a:t>
            </a:r>
          </a:p>
          <a:p>
            <a:pPr algn="ctr"/>
            <a:r>
              <a:rPr lang="es-ES" sz="1400" smtClean="0"/>
              <a:t> un cuadripolo ficticio no ruidoso</a:t>
            </a:r>
            <a:endParaRPr lang="es-ES" sz="1400"/>
          </a:p>
        </p:txBody>
      </p:sp>
      <p:sp>
        <p:nvSpPr>
          <p:cNvPr id="21" name="20 CuadroTexto"/>
          <p:cNvSpPr txBox="1"/>
          <p:nvPr/>
        </p:nvSpPr>
        <p:spPr>
          <a:xfrm>
            <a:off x="251520" y="2996952"/>
            <a:ext cx="1662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</a:t>
            </a:r>
            <a:r>
              <a:rPr lang="es-ES" sz="1400" smtClean="0"/>
              <a:t>uido a la entrada</a:t>
            </a:r>
            <a:endParaRPr lang="es-ES" sz="1400"/>
          </a:p>
        </p:txBody>
      </p:sp>
      <p:grpSp>
        <p:nvGrpSpPr>
          <p:cNvPr id="3" name="2 Grupo"/>
          <p:cNvGrpSpPr/>
          <p:nvPr/>
        </p:nvGrpSpPr>
        <p:grpSpPr>
          <a:xfrm>
            <a:off x="4626401" y="908720"/>
            <a:ext cx="4011113" cy="1845906"/>
            <a:chOff x="4626401" y="908720"/>
            <a:chExt cx="4011113" cy="184590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908720"/>
              <a:ext cx="1528548" cy="1845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13 Conector recto de flecha"/>
            <p:cNvCxnSpPr/>
            <p:nvPr/>
          </p:nvCxnSpPr>
          <p:spPr>
            <a:xfrm>
              <a:off x="4749421" y="2047164"/>
              <a:ext cx="55955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16 CuadroTexto"/>
                <p:cNvSpPr txBox="1"/>
                <p:nvPr/>
              </p:nvSpPr>
              <p:spPr>
                <a:xfrm>
                  <a:off x="4626401" y="1375144"/>
                  <a:ext cx="6997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E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7" name="1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401" y="1375144"/>
                  <a:ext cx="69974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21 CuadroTexto"/>
            <p:cNvSpPr txBox="1"/>
            <p:nvPr/>
          </p:nvSpPr>
          <p:spPr>
            <a:xfrm>
              <a:off x="7308304" y="1700808"/>
              <a:ext cx="1329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/>
                <a:t>r</a:t>
              </a:r>
              <a:r>
                <a:rPr lang="es-ES" sz="1400" smtClean="0"/>
                <a:t>uido a la salida</a:t>
              </a:r>
              <a:endParaRPr lang="es-E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1694020" y="5085184"/>
                <a:ext cx="4771243" cy="1018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𝑑𝐵</m:t>
                                  </m:r>
                                </m:e>
                              </m:d>
                              <m:r>
                                <a:rPr lang="es-ES" sz="2400" b="0" i="1" smtClean="0">
                                  <a:latin typeface="Cambria Math"/>
                                </a:rPr>
                                <m:t>=10 </m:t>
                              </m:r>
                              <m:r>
                                <a:rPr lang="es-ES" sz="2400" b="0" i="1" smtClean="0">
                                  <a:latin typeface="Cambria Math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s-E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sz="2400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s-E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s-E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/>
                                            </a:rPr>
                                            <m:t>𝑛𝑖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E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/>
                            </a:rPr>
                            <m:t>=290</m:t>
                          </m:r>
                          <m:r>
                            <a:rPr lang="es-ES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20" y="5085184"/>
                <a:ext cx="4771243" cy="10180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498664" y="3444202"/>
            <a:ext cx="1504832" cy="2388971"/>
            <a:chOff x="1498664" y="3444202"/>
            <a:chExt cx="1504832" cy="2388971"/>
          </a:xfrm>
        </p:grpSpPr>
        <p:sp>
          <p:nvSpPr>
            <p:cNvPr id="47" name="46 Triángulo isósceles"/>
            <p:cNvSpPr/>
            <p:nvPr/>
          </p:nvSpPr>
          <p:spPr>
            <a:xfrm>
              <a:off x="2921924" y="5266374"/>
              <a:ext cx="81572" cy="566799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Triángulo isósceles"/>
            <p:cNvSpPr/>
            <p:nvPr/>
          </p:nvSpPr>
          <p:spPr>
            <a:xfrm>
              <a:off x="1498664" y="3444202"/>
              <a:ext cx="136478" cy="2361063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467544" y="44624"/>
            <a:ext cx="8303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Niveles de los armónicos (equipos)</a:t>
            </a:r>
            <a:endParaRPr lang="es-E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900752" y="1405719"/>
                <a:ext cx="2415654" cy="102358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327F346-A444-4C8C-A0FD-C1328D4C11A7}" type="mathplaceholder">
                        <a:rPr lang="es-ES" i="1" smtClean="0">
                          <a:latin typeface="Cambria Math"/>
                        </a:rPr>
                        <a:t>Escriba aquí la ecuación.</a:t>
                      </a:fl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2" y="1405719"/>
                <a:ext cx="2415654" cy="1023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289714" y="1719617"/>
                <a:ext cx="518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14" y="1719617"/>
                <a:ext cx="51802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29" b="-171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13 Grupo"/>
          <p:cNvGrpSpPr/>
          <p:nvPr/>
        </p:nvGrpSpPr>
        <p:grpSpPr>
          <a:xfrm>
            <a:off x="3330054" y="1637731"/>
            <a:ext cx="518614" cy="272955"/>
            <a:chOff x="3684896" y="1828800"/>
            <a:chExt cx="518614" cy="272955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3684896" y="1828800"/>
              <a:ext cx="5049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4203510" y="1828800"/>
              <a:ext cx="0" cy="2729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Rectángulo"/>
          <p:cNvSpPr/>
          <p:nvPr/>
        </p:nvSpPr>
        <p:spPr>
          <a:xfrm>
            <a:off x="3753134" y="1910687"/>
            <a:ext cx="191069" cy="50496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" name="23 Grupo"/>
          <p:cNvGrpSpPr/>
          <p:nvPr/>
        </p:nvGrpSpPr>
        <p:grpSpPr>
          <a:xfrm>
            <a:off x="3630304" y="2415654"/>
            <a:ext cx="409433" cy="382138"/>
            <a:chOff x="4476465" y="1610436"/>
            <a:chExt cx="409433" cy="382138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694830" y="1610436"/>
              <a:ext cx="0" cy="354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4476465" y="1992574"/>
              <a:ext cx="4094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25 Conector recto de flecha"/>
          <p:cNvCxnSpPr/>
          <p:nvPr/>
        </p:nvCxnSpPr>
        <p:spPr>
          <a:xfrm>
            <a:off x="4162568" y="1992573"/>
            <a:ext cx="113276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26 Grupo"/>
          <p:cNvGrpSpPr/>
          <p:nvPr/>
        </p:nvGrpSpPr>
        <p:grpSpPr>
          <a:xfrm>
            <a:off x="5548136" y="891036"/>
            <a:ext cx="2998979" cy="2143927"/>
            <a:chOff x="5971217" y="4357567"/>
            <a:chExt cx="2998979" cy="2143927"/>
          </a:xfrm>
        </p:grpSpPr>
        <p:pic>
          <p:nvPicPr>
            <p:cNvPr id="28" name="Picture 10" descr="Manejo básico del analizador de espectro HP8590L | | UPV - YouTub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217" y="4814568"/>
              <a:ext cx="2998979" cy="1686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8 CuadroTexto"/>
            <p:cNvSpPr txBox="1"/>
            <p:nvPr/>
          </p:nvSpPr>
          <p:spPr>
            <a:xfrm>
              <a:off x="6023342" y="4357567"/>
              <a:ext cx="2769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ANALIZADOR de ESPECTRO</a:t>
              </a:r>
              <a:endParaRPr lang="es-ES" b="1"/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3995936" y="2060848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Carga</a:t>
            </a:r>
          </a:p>
          <a:p>
            <a:pPr algn="ctr"/>
            <a:r>
              <a:rPr lang="es-ES" sz="1400" smtClean="0"/>
              <a:t>artificial</a:t>
            </a:r>
            <a:endParaRPr lang="es-E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1259632" y="2492896"/>
                <a:ext cx="17797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smtClean="0"/>
                  <a:t>Equipo saliendo </a:t>
                </a:r>
              </a:p>
              <a:p>
                <a:pPr algn="ctr"/>
                <a:r>
                  <a:rPr lang="es-ES" sz="1600" smtClean="0"/>
                  <a:t>con portadora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s-E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ES" sz="1600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177971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712" t="-3125" b="-1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1075852" y="5903073"/>
            <a:ext cx="916213" cy="798537"/>
            <a:chOff x="1075852" y="5903073"/>
            <a:chExt cx="916213" cy="798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41 CuadroTexto"/>
                <p:cNvSpPr txBox="1"/>
                <p:nvPr/>
              </p:nvSpPr>
              <p:spPr>
                <a:xfrm>
                  <a:off x="1248455" y="5903073"/>
                  <a:ext cx="5180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455" y="5903073"/>
                  <a:ext cx="51802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529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44 CuadroTexto"/>
            <p:cNvSpPr txBox="1"/>
            <p:nvPr/>
          </p:nvSpPr>
          <p:spPr>
            <a:xfrm>
              <a:off x="1075852" y="6393833"/>
              <a:ext cx="916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portadora</a:t>
              </a:r>
              <a:endParaRPr lang="es-ES" sz="140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55776" y="5864317"/>
            <a:ext cx="883703" cy="968223"/>
            <a:chOff x="2555776" y="5864317"/>
            <a:chExt cx="883703" cy="9682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42 CuadroTexto"/>
                <p:cNvSpPr txBox="1"/>
                <p:nvPr/>
              </p:nvSpPr>
              <p:spPr>
                <a:xfrm>
                  <a:off x="2683665" y="5864317"/>
                  <a:ext cx="694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665" y="5864317"/>
                  <a:ext cx="69435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754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45 CuadroTexto"/>
            <p:cNvSpPr txBox="1"/>
            <p:nvPr/>
          </p:nvSpPr>
          <p:spPr>
            <a:xfrm>
              <a:off x="2555776" y="6309320"/>
              <a:ext cx="8837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/>
                <a:t>n</a:t>
              </a:r>
              <a:r>
                <a:rPr lang="es-ES" sz="1400" smtClean="0"/>
                <a:t>-simo</a:t>
              </a:r>
            </a:p>
            <a:p>
              <a:r>
                <a:rPr lang="es-ES" sz="1400" smtClean="0"/>
                <a:t>armónico</a:t>
              </a:r>
              <a:endParaRPr lang="es-ES" sz="140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11560" y="5559606"/>
            <a:ext cx="4151567" cy="461665"/>
            <a:chOff x="611560" y="5559606"/>
            <a:chExt cx="4151567" cy="461665"/>
          </a:xfrm>
        </p:grpSpPr>
        <p:cxnSp>
          <p:nvCxnSpPr>
            <p:cNvPr id="35" name="34 Conector recto de flecha"/>
            <p:cNvCxnSpPr/>
            <p:nvPr/>
          </p:nvCxnSpPr>
          <p:spPr>
            <a:xfrm flipV="1">
              <a:off x="611560" y="5800299"/>
              <a:ext cx="3632894" cy="49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35 CuadroTexto"/>
                <p:cNvSpPr txBox="1"/>
                <p:nvPr/>
              </p:nvSpPr>
              <p:spPr>
                <a:xfrm>
                  <a:off x="4330573" y="5559606"/>
                  <a:ext cx="432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6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573" y="5559606"/>
                  <a:ext cx="43255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37 Conector recto"/>
            <p:cNvCxnSpPr/>
            <p:nvPr/>
          </p:nvCxnSpPr>
          <p:spPr>
            <a:xfrm>
              <a:off x="1553256" y="5696082"/>
              <a:ext cx="0" cy="245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2954216" y="5686545"/>
              <a:ext cx="0" cy="245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Rectángulo"/>
            <p:cNvSpPr/>
            <p:nvPr/>
          </p:nvSpPr>
          <p:spPr>
            <a:xfrm>
              <a:off x="2006221" y="5677469"/>
              <a:ext cx="409433" cy="232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2" name="51 Conector recto"/>
            <p:cNvCxnSpPr/>
            <p:nvPr/>
          </p:nvCxnSpPr>
          <p:spPr>
            <a:xfrm>
              <a:off x="2019869" y="5800298"/>
              <a:ext cx="43672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"/>
          <p:cNvCxnSpPr/>
          <p:nvPr/>
        </p:nvCxnSpPr>
        <p:spPr>
          <a:xfrm flipV="1">
            <a:off x="1310185" y="3411940"/>
            <a:ext cx="2593075" cy="136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2743200" y="5213445"/>
            <a:ext cx="11464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323528" y="3140968"/>
            <a:ext cx="916212" cy="832158"/>
            <a:chOff x="323528" y="3140968"/>
            <a:chExt cx="916212" cy="832158"/>
          </a:xfrm>
        </p:grpSpPr>
        <p:sp>
          <p:nvSpPr>
            <p:cNvPr id="56" name="55 CuadroTexto"/>
            <p:cNvSpPr txBox="1"/>
            <p:nvPr/>
          </p:nvSpPr>
          <p:spPr>
            <a:xfrm>
              <a:off x="323528" y="3140968"/>
              <a:ext cx="916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/>
                <a:t>n</a:t>
              </a:r>
              <a:r>
                <a:rPr lang="es-ES" sz="1400" smtClean="0"/>
                <a:t>ivel de</a:t>
              </a:r>
            </a:p>
            <a:p>
              <a:pPr algn="ctr"/>
              <a:r>
                <a:rPr lang="es-ES" sz="1400" smtClean="0"/>
                <a:t>portadora</a:t>
              </a:r>
              <a:endParaRPr lang="es-E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60 CuadroTexto"/>
                <p:cNvSpPr txBox="1"/>
                <p:nvPr/>
              </p:nvSpPr>
              <p:spPr>
                <a:xfrm>
                  <a:off x="539552" y="3573016"/>
                  <a:ext cx="4621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61" name="6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573016"/>
                  <a:ext cx="46217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10 Grupo"/>
          <p:cNvGrpSpPr/>
          <p:nvPr/>
        </p:nvGrpSpPr>
        <p:grpSpPr>
          <a:xfrm>
            <a:off x="1907704" y="4581128"/>
            <a:ext cx="947697" cy="832158"/>
            <a:chOff x="1907704" y="4581128"/>
            <a:chExt cx="947697" cy="832158"/>
          </a:xfrm>
        </p:grpSpPr>
        <p:sp>
          <p:nvSpPr>
            <p:cNvPr id="60" name="59 CuadroTexto"/>
            <p:cNvSpPr txBox="1"/>
            <p:nvPr/>
          </p:nvSpPr>
          <p:spPr>
            <a:xfrm>
              <a:off x="1979712" y="4581128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/>
                <a:t>n</a:t>
              </a:r>
              <a:r>
                <a:rPr lang="es-ES" sz="1400" smtClean="0"/>
                <a:t>ivel del</a:t>
              </a:r>
            </a:p>
            <a:p>
              <a:pPr algn="ctr"/>
              <a:r>
                <a:rPr lang="es-ES" sz="1400" smtClean="0"/>
                <a:t>armónico</a:t>
              </a:r>
              <a:endParaRPr lang="es-E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61 CuadroTexto"/>
                <p:cNvSpPr txBox="1"/>
                <p:nvPr/>
              </p:nvSpPr>
              <p:spPr>
                <a:xfrm>
                  <a:off x="1907704" y="5013176"/>
                  <a:ext cx="7559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𝑎𝑟𝑚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62" name="6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5013176"/>
                  <a:ext cx="75597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62 Flecha abajo"/>
          <p:cNvSpPr/>
          <p:nvPr/>
        </p:nvSpPr>
        <p:spPr>
          <a:xfrm>
            <a:off x="3302758" y="3425588"/>
            <a:ext cx="409434" cy="1760561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64 CuadroTexto"/>
              <p:cNvSpPr txBox="1"/>
              <p:nvPr/>
            </p:nvSpPr>
            <p:spPr>
              <a:xfrm>
                <a:off x="4349867" y="3397935"/>
                <a:ext cx="4093365" cy="1899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ES" sz="2000" smtClean="0"/>
                  <a:t>Se especifica que el n-simo armónico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ES" sz="2000"/>
                  <a:t>e</a:t>
                </a:r>
                <a:r>
                  <a:rPr lang="es-ES" sz="2000" smtClean="0"/>
                  <a:t>stá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10 </m:t>
                    </m:r>
                    <m:r>
                      <a:rPr lang="es-ES" sz="2400" b="0" i="1" smtClean="0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𝑎𝑟𝑚</m:t>
                                </m:r>
                              </m:sub>
                            </m:sSub>
                          </m:den>
                        </m:f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s-ES" sz="24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𝑑𝐵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2000" smtClean="0"/>
                  <a:t>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ES" sz="2000" smtClean="0"/>
                  <a:t>por debajo de la portadora</a:t>
                </a:r>
              </a:p>
            </p:txBody>
          </p:sp>
        </mc:Choice>
        <mc:Fallback xmlns="">
          <p:sp>
            <p:nvSpPr>
              <p:cNvPr id="65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867" y="3397935"/>
                <a:ext cx="4093365" cy="1899559"/>
              </a:xfrm>
              <a:prstGeom prst="rect">
                <a:avLst/>
              </a:prstGeom>
              <a:blipFill rotWithShape="1">
                <a:blip r:embed="rId11"/>
                <a:stretch>
                  <a:fillRect l="-1192" r="-1043" b="-22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16632"/>
            <a:ext cx="7968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¿ Cómo se obtiene un logarítmo ?</a:t>
            </a:r>
            <a:endParaRPr lang="es-E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95536" y="1340768"/>
                <a:ext cx="2295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3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3600" b="0" i="1" smtClean="0">
                              <a:latin typeface="Cambria Math"/>
                            </a:rPr>
                            <m:t>37,5=</m:t>
                          </m:r>
                        </m:e>
                      </m:func>
                    </m:oMath>
                  </m:oMathPara>
                </a14:m>
                <a:endParaRPr lang="es-ES" sz="360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2295821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251520" y="2204864"/>
            <a:ext cx="505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Tediosos cálculos de un desarrollo en serie . . . . . . . .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32012" y="2825087"/>
            <a:ext cx="476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. . . . . . hechos desde la antigüedad y escritos en </a:t>
            </a: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788024" y="2708920"/>
            <a:ext cx="3869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TABLAS de LOGARITMOS</a:t>
            </a:r>
            <a:endParaRPr lang="es-ES" sz="2800" b="1"/>
          </a:p>
        </p:txBody>
      </p:sp>
      <p:sp>
        <p:nvSpPr>
          <p:cNvPr id="7" name="6 CuadroTexto"/>
          <p:cNvSpPr txBox="1"/>
          <p:nvPr/>
        </p:nvSpPr>
        <p:spPr>
          <a:xfrm>
            <a:off x="107504" y="3501008"/>
            <a:ext cx="49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Actualmente apretamos un botón de la calculadora</a:t>
            </a:r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596720" y="1336999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smtClean="0"/>
              <a:t>1,57403126773</a:t>
            </a:r>
            <a:endParaRPr lang="es-ES" sz="3600"/>
          </a:p>
        </p:txBody>
      </p:sp>
      <p:grpSp>
        <p:nvGrpSpPr>
          <p:cNvPr id="9" name="8 Grupo"/>
          <p:cNvGrpSpPr/>
          <p:nvPr/>
        </p:nvGrpSpPr>
        <p:grpSpPr>
          <a:xfrm>
            <a:off x="6106000" y="3183449"/>
            <a:ext cx="2178192" cy="3306654"/>
            <a:chOff x="6119648" y="3128858"/>
            <a:chExt cx="2178192" cy="3306654"/>
          </a:xfrm>
        </p:grpSpPr>
        <p:pic>
          <p:nvPicPr>
            <p:cNvPr id="1026" name="Picture 2" descr="Helect Calculadora Científica de Ingeniería de 2 Líneas, Adecuada Compatible Escuelas y Negocios, Negr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648" y="3128858"/>
              <a:ext cx="2178192" cy="330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6588224" y="3717032"/>
              <a:ext cx="1224136" cy="36004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0" name="9 Conector recto de flecha"/>
          <p:cNvCxnSpPr/>
          <p:nvPr/>
        </p:nvCxnSpPr>
        <p:spPr>
          <a:xfrm>
            <a:off x="5036024" y="3753134"/>
            <a:ext cx="2429302" cy="103723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16632"/>
            <a:ext cx="6266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Logaritmo y antilogaritmo</a:t>
            </a:r>
            <a:endParaRPr lang="es-E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95536" y="2348880"/>
                <a:ext cx="4683975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3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3600" b="0" i="1" smtClean="0">
                              <a:latin typeface="Cambria Math"/>
                            </a:rPr>
                            <m:t>1,57403126773</m:t>
                          </m:r>
                        </m:sup>
                      </m:sSup>
                      <m:r>
                        <a:rPr lang="es-ES" sz="3600" b="0" i="1" smtClean="0">
                          <a:latin typeface="Cambria Math"/>
                        </a:rPr>
                        <m:t>=37,5</m:t>
                      </m:r>
                    </m:oMath>
                  </m:oMathPara>
                </a14:m>
                <a:endParaRPr lang="es-ES" sz="360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8880"/>
                <a:ext cx="4683975" cy="652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395536" y="1340768"/>
                <a:ext cx="2295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3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3600" b="0" i="1" smtClean="0">
                              <a:latin typeface="Cambria Math"/>
                            </a:rPr>
                            <m:t>37,5=</m:t>
                          </m:r>
                        </m:e>
                      </m:func>
                    </m:oMath>
                  </m:oMathPara>
                </a14:m>
                <a:endParaRPr lang="es-ES" sz="360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229582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2596720" y="1336999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smtClean="0"/>
              <a:t>1,57403126773</a:t>
            </a:r>
            <a:endParaRPr lang="es-ES" sz="3600"/>
          </a:p>
        </p:txBody>
      </p:sp>
      <p:grpSp>
        <p:nvGrpSpPr>
          <p:cNvPr id="14" name="13 Grupo"/>
          <p:cNvGrpSpPr/>
          <p:nvPr/>
        </p:nvGrpSpPr>
        <p:grpSpPr>
          <a:xfrm>
            <a:off x="507628" y="2934269"/>
            <a:ext cx="2948113" cy="1445426"/>
            <a:chOff x="507628" y="2934269"/>
            <a:chExt cx="2948113" cy="1445426"/>
          </a:xfrm>
        </p:grpSpPr>
        <p:sp>
          <p:nvSpPr>
            <p:cNvPr id="12" name="11 Abrir llave"/>
            <p:cNvSpPr/>
            <p:nvPr/>
          </p:nvSpPr>
          <p:spPr>
            <a:xfrm rot="16200000">
              <a:off x="1746913" y="1694984"/>
              <a:ext cx="453038" cy="293160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18865" y="3425588"/>
              <a:ext cx="26368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smtClean="0"/>
                <a:t>Antilogaritmo de</a:t>
              </a:r>
            </a:p>
            <a:p>
              <a:pPr algn="ctr"/>
              <a:r>
                <a:rPr lang="es-ES" sz="2800" smtClean="0"/>
                <a:t>1,57403126773</a:t>
              </a:r>
              <a:endParaRPr lang="es-ES" sz="28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9552" y="5445224"/>
            <a:ext cx="8437135" cy="718339"/>
            <a:chOff x="539552" y="5445224"/>
            <a:chExt cx="8437135" cy="718339"/>
          </a:xfrm>
        </p:grpSpPr>
        <p:sp>
          <p:nvSpPr>
            <p:cNvPr id="15" name="14 CuadroTexto"/>
            <p:cNvSpPr txBox="1"/>
            <p:nvPr/>
          </p:nvSpPr>
          <p:spPr>
            <a:xfrm>
              <a:off x="539552" y="5445224"/>
              <a:ext cx="1002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smtClean="0"/>
                <a:t>37,5</a:t>
              </a:r>
              <a:endParaRPr lang="es-ES" sz="360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868144" y="5517232"/>
              <a:ext cx="31085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smtClean="0"/>
                <a:t>1,57403126773</a:t>
              </a:r>
              <a:endParaRPr lang="es-ES" sz="360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1668616" y="4804012"/>
            <a:ext cx="4148919" cy="905946"/>
            <a:chOff x="1668616" y="4804012"/>
            <a:chExt cx="4148919" cy="905946"/>
          </a:xfrm>
        </p:grpSpPr>
        <p:sp>
          <p:nvSpPr>
            <p:cNvPr id="20" name="19 Forma libre"/>
            <p:cNvSpPr/>
            <p:nvPr/>
          </p:nvSpPr>
          <p:spPr>
            <a:xfrm rot="264944">
              <a:off x="1668616" y="5341469"/>
              <a:ext cx="4148919" cy="368489"/>
            </a:xfrm>
            <a:custGeom>
              <a:avLst/>
              <a:gdLst>
                <a:gd name="connsiteX0" fmla="*/ 0 w 3521122"/>
                <a:gd name="connsiteY0" fmla="*/ 273950 h 273950"/>
                <a:gd name="connsiteX1" fmla="*/ 573205 w 3521122"/>
                <a:gd name="connsiteY1" fmla="*/ 123825 h 273950"/>
                <a:gd name="connsiteX2" fmla="*/ 1241946 w 3521122"/>
                <a:gd name="connsiteY2" fmla="*/ 28291 h 273950"/>
                <a:gd name="connsiteX3" fmla="*/ 2047164 w 3521122"/>
                <a:gd name="connsiteY3" fmla="*/ 995 h 273950"/>
                <a:gd name="connsiteX4" fmla="*/ 2920620 w 3521122"/>
                <a:gd name="connsiteY4" fmla="*/ 55586 h 273950"/>
                <a:gd name="connsiteX5" fmla="*/ 3521122 w 3521122"/>
                <a:gd name="connsiteY5" fmla="*/ 110177 h 273950"/>
                <a:gd name="connsiteX6" fmla="*/ 3521122 w 3521122"/>
                <a:gd name="connsiteY6" fmla="*/ 110177 h 27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1122" h="273950">
                  <a:moveTo>
                    <a:pt x="0" y="273950"/>
                  </a:moveTo>
                  <a:cubicBezTo>
                    <a:pt x="183107" y="219359"/>
                    <a:pt x="366214" y="164768"/>
                    <a:pt x="573205" y="123825"/>
                  </a:cubicBezTo>
                  <a:cubicBezTo>
                    <a:pt x="780196" y="82882"/>
                    <a:pt x="996286" y="48763"/>
                    <a:pt x="1241946" y="28291"/>
                  </a:cubicBezTo>
                  <a:cubicBezTo>
                    <a:pt x="1487606" y="7819"/>
                    <a:pt x="1767385" y="-3554"/>
                    <a:pt x="2047164" y="995"/>
                  </a:cubicBezTo>
                  <a:cubicBezTo>
                    <a:pt x="2326943" y="5544"/>
                    <a:pt x="2674960" y="37389"/>
                    <a:pt x="2920620" y="55586"/>
                  </a:cubicBezTo>
                  <a:cubicBezTo>
                    <a:pt x="3166280" y="73783"/>
                    <a:pt x="3521122" y="110177"/>
                    <a:pt x="3521122" y="110177"/>
                  </a:cubicBezTo>
                  <a:lnTo>
                    <a:pt x="3521122" y="110177"/>
                  </a:ln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579428" y="4804012"/>
              <a:ext cx="1660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Logaritmo</a:t>
              </a:r>
              <a:endParaRPr lang="es-ES" sz="280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1637580" y="5861362"/>
            <a:ext cx="4148919" cy="971178"/>
            <a:chOff x="1637580" y="5861362"/>
            <a:chExt cx="4148919" cy="971178"/>
          </a:xfrm>
        </p:grpSpPr>
        <p:sp>
          <p:nvSpPr>
            <p:cNvPr id="22" name="21 Forma libre"/>
            <p:cNvSpPr/>
            <p:nvPr/>
          </p:nvSpPr>
          <p:spPr>
            <a:xfrm rot="264944" flipH="1" flipV="1">
              <a:off x="1637580" y="5861362"/>
              <a:ext cx="4148919" cy="368489"/>
            </a:xfrm>
            <a:custGeom>
              <a:avLst/>
              <a:gdLst>
                <a:gd name="connsiteX0" fmla="*/ 0 w 3521122"/>
                <a:gd name="connsiteY0" fmla="*/ 273950 h 273950"/>
                <a:gd name="connsiteX1" fmla="*/ 573205 w 3521122"/>
                <a:gd name="connsiteY1" fmla="*/ 123825 h 273950"/>
                <a:gd name="connsiteX2" fmla="*/ 1241946 w 3521122"/>
                <a:gd name="connsiteY2" fmla="*/ 28291 h 273950"/>
                <a:gd name="connsiteX3" fmla="*/ 2047164 w 3521122"/>
                <a:gd name="connsiteY3" fmla="*/ 995 h 273950"/>
                <a:gd name="connsiteX4" fmla="*/ 2920620 w 3521122"/>
                <a:gd name="connsiteY4" fmla="*/ 55586 h 273950"/>
                <a:gd name="connsiteX5" fmla="*/ 3521122 w 3521122"/>
                <a:gd name="connsiteY5" fmla="*/ 110177 h 273950"/>
                <a:gd name="connsiteX6" fmla="*/ 3521122 w 3521122"/>
                <a:gd name="connsiteY6" fmla="*/ 110177 h 27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1122" h="273950">
                  <a:moveTo>
                    <a:pt x="0" y="273950"/>
                  </a:moveTo>
                  <a:cubicBezTo>
                    <a:pt x="183107" y="219359"/>
                    <a:pt x="366214" y="164768"/>
                    <a:pt x="573205" y="123825"/>
                  </a:cubicBezTo>
                  <a:cubicBezTo>
                    <a:pt x="780196" y="82882"/>
                    <a:pt x="996286" y="48763"/>
                    <a:pt x="1241946" y="28291"/>
                  </a:cubicBezTo>
                  <a:cubicBezTo>
                    <a:pt x="1487606" y="7819"/>
                    <a:pt x="1767385" y="-3554"/>
                    <a:pt x="2047164" y="995"/>
                  </a:cubicBezTo>
                  <a:cubicBezTo>
                    <a:pt x="2326943" y="5544"/>
                    <a:pt x="2674960" y="37389"/>
                    <a:pt x="2920620" y="55586"/>
                  </a:cubicBezTo>
                  <a:cubicBezTo>
                    <a:pt x="3166280" y="73783"/>
                    <a:pt x="3521122" y="110177"/>
                    <a:pt x="3521122" y="110177"/>
                  </a:cubicBezTo>
                  <a:lnTo>
                    <a:pt x="3521122" y="110177"/>
                  </a:ln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2555776" y="6309320"/>
              <a:ext cx="2188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Antilogaritmo</a:t>
              </a:r>
              <a:endParaRPr lang="es-ES" sz="2800"/>
            </a:p>
          </p:txBody>
        </p:sp>
      </p:grpSp>
    </p:spTree>
    <p:extLst>
      <p:ext uri="{BB962C8B-B14F-4D97-AF65-F5344CB8AC3E}">
        <p14:creationId xmlns:p14="http://schemas.microsoft.com/office/powerpoint/2010/main" val="20987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44624"/>
            <a:ext cx="723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Propiedades de los logaritmos</a:t>
            </a:r>
            <a:endParaRPr lang="es-ES" sz="4400" b="1"/>
          </a:p>
        </p:txBody>
      </p:sp>
      <p:sp>
        <p:nvSpPr>
          <p:cNvPr id="2" name="1 CuadroTexto"/>
          <p:cNvSpPr txBox="1"/>
          <p:nvPr/>
        </p:nvSpPr>
        <p:spPr>
          <a:xfrm>
            <a:off x="107504" y="1124744"/>
            <a:ext cx="855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Los logaritmos transforman las </a:t>
            </a:r>
            <a:r>
              <a:rPr lang="es-ES" sz="2800" b="1" smtClean="0"/>
              <a:t>multiplicaciones</a:t>
            </a:r>
            <a:r>
              <a:rPr lang="es-ES" sz="2800" smtClean="0"/>
              <a:t> en </a:t>
            </a:r>
            <a:r>
              <a:rPr lang="es-ES" sz="2800" b="1" smtClean="0"/>
              <a:t>sumas</a:t>
            </a:r>
            <a:endParaRPr lang="es-E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051720" y="1988840"/>
                <a:ext cx="5139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s-ES" sz="2800" b="0" i="1" smtClean="0">
                                  <a:latin typeface="Cambria Math"/>
                                </a:rPr>
                                <m:t> ×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= </m:t>
                          </m:r>
                          <m:func>
                            <m:funcPr>
                              <m:ctrlP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+ </m:t>
                              </m:r>
                              <m:func>
                                <m:funcPr>
                                  <m:ctrlP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2800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88840"/>
                <a:ext cx="513986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1363490" y="4799368"/>
            <a:ext cx="1589858" cy="1139354"/>
            <a:chOff x="2728265" y="2492896"/>
            <a:chExt cx="1589858" cy="1139354"/>
          </a:xfrm>
        </p:grpSpPr>
        <p:sp>
          <p:nvSpPr>
            <p:cNvPr id="5" name="4 Abrir llave"/>
            <p:cNvSpPr/>
            <p:nvPr/>
          </p:nvSpPr>
          <p:spPr>
            <a:xfrm rot="16200000">
              <a:off x="3383904" y="2096816"/>
              <a:ext cx="216024" cy="100818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728265" y="2708920"/>
              <a:ext cx="15898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Muy tedioso</a:t>
              </a:r>
            </a:p>
            <a:p>
              <a:pPr algn="ctr"/>
              <a:r>
                <a:rPr lang="es-ES" smtClean="0"/>
                <a:t>de calcular con</a:t>
              </a:r>
            </a:p>
            <a:p>
              <a:pPr algn="ctr"/>
              <a:r>
                <a:rPr lang="es-ES" smtClean="0"/>
                <a:t>lápiz y papel</a:t>
              </a:r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029915" y="3496328"/>
            <a:ext cx="457336" cy="847128"/>
            <a:chOff x="4788024" y="3717032"/>
            <a:chExt cx="457336" cy="847128"/>
          </a:xfrm>
        </p:grpSpPr>
        <p:sp>
          <p:nvSpPr>
            <p:cNvPr id="9" name="8 Flecha abajo"/>
            <p:cNvSpPr/>
            <p:nvPr/>
          </p:nvSpPr>
          <p:spPr>
            <a:xfrm>
              <a:off x="4788024" y="4077072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860032" y="37170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1</a:t>
              </a:r>
              <a:endParaRPr lang="es-ES" b="1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523565" y="3492559"/>
            <a:ext cx="457336" cy="853172"/>
            <a:chOff x="6281674" y="3713263"/>
            <a:chExt cx="457336" cy="853172"/>
          </a:xfrm>
        </p:grpSpPr>
        <p:sp>
          <p:nvSpPr>
            <p:cNvPr id="10" name="9 Flecha abajo"/>
            <p:cNvSpPr/>
            <p:nvPr/>
          </p:nvSpPr>
          <p:spPr>
            <a:xfrm>
              <a:off x="6281674" y="4079347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344905" y="3713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2</a:t>
              </a:r>
              <a:endParaRPr lang="es-ES" b="1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772938" y="3505134"/>
            <a:ext cx="457336" cy="813301"/>
            <a:chOff x="5531047" y="3725838"/>
            <a:chExt cx="457336" cy="813301"/>
          </a:xfrm>
        </p:grpSpPr>
        <p:sp>
          <p:nvSpPr>
            <p:cNvPr id="11" name="10 Flecha abajo"/>
            <p:cNvSpPr/>
            <p:nvPr/>
          </p:nvSpPr>
          <p:spPr>
            <a:xfrm>
              <a:off x="5531047" y="4052051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595582" y="37258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3</a:t>
              </a:r>
              <a:endParaRPr lang="es-ES" b="1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661763" y="3509976"/>
            <a:ext cx="457336" cy="833480"/>
            <a:chOff x="3419872" y="3730680"/>
            <a:chExt cx="457336" cy="833480"/>
          </a:xfrm>
        </p:grpSpPr>
        <p:sp>
          <p:nvSpPr>
            <p:cNvPr id="12" name="11 Flecha abajo"/>
            <p:cNvSpPr/>
            <p:nvPr/>
          </p:nvSpPr>
          <p:spPr>
            <a:xfrm>
              <a:off x="3419872" y="4077072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491880" y="37306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4</a:t>
              </a:r>
              <a:endParaRPr lang="es-ES" b="1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4882129" y="3191236"/>
            <a:ext cx="74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tablas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412953" y="3179863"/>
            <a:ext cx="74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tablas</a:t>
            </a:r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5605979" y="2920264"/>
            <a:ext cx="82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lápiz y </a:t>
            </a:r>
          </a:p>
          <a:p>
            <a:pPr algn="ctr"/>
            <a:r>
              <a:rPr lang="es-ES" smtClean="0"/>
              <a:t>papel</a:t>
            </a:r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3549197" y="3250377"/>
            <a:ext cx="74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tablas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3045994" y="4294460"/>
                <a:ext cx="44605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𝐴𝑛𝑡𝑖𝑙𝑜𝑔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 ( </m:t>
                      </m:r>
                      <m:func>
                        <m:funcPr>
                          <m:ctrlPr>
                            <a:rPr lang="es-E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+ </m:t>
                          </m:r>
                          <m:func>
                            <m:funcPr>
                              <m:ctrlP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94" y="4294460"/>
                <a:ext cx="446051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1506073" y="4283087"/>
                <a:ext cx="1696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𝑎</m:t>
                      </m:r>
                      <m:r>
                        <a:rPr lang="es-ES" sz="2800" b="0" i="1" smtClean="0">
                          <a:latin typeface="Cambria Math"/>
                        </a:rPr>
                        <m:t> × 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=</m:t>
                      </m:r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73" y="4283087"/>
                <a:ext cx="169655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3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44624"/>
            <a:ext cx="723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Propiedades de los logaritmos</a:t>
            </a:r>
            <a:endParaRPr lang="es-ES" sz="4400" b="1"/>
          </a:p>
        </p:txBody>
      </p:sp>
      <p:sp>
        <p:nvSpPr>
          <p:cNvPr id="2" name="1 CuadroTexto"/>
          <p:cNvSpPr txBox="1"/>
          <p:nvPr/>
        </p:nvSpPr>
        <p:spPr>
          <a:xfrm>
            <a:off x="107504" y="1124744"/>
            <a:ext cx="777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Los logaritmos transforman las </a:t>
            </a:r>
            <a:r>
              <a:rPr lang="es-ES" sz="2800" b="1" smtClean="0"/>
              <a:t>divisiones</a:t>
            </a:r>
            <a:r>
              <a:rPr lang="es-ES" sz="2800" smtClean="0"/>
              <a:t> en </a:t>
            </a:r>
            <a:r>
              <a:rPr lang="es-ES" sz="2800" b="1" smtClean="0"/>
              <a:t>restas</a:t>
            </a:r>
            <a:endParaRPr lang="es-E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051720" y="1988840"/>
                <a:ext cx="51510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s-ES" sz="2800" b="0" i="1" smtClean="0">
                                  <a:latin typeface="Cambria Math"/>
                                </a:rPr>
                                <m:t> ÷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= </m:t>
                          </m:r>
                          <m:func>
                            <m:funcPr>
                              <m:ctrlP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− </m:t>
                              </m:r>
                              <m:func>
                                <m:funcPr>
                                  <m:ctrlP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2800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88840"/>
                <a:ext cx="515109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2843808" y="2492896"/>
            <a:ext cx="1358770" cy="862355"/>
            <a:chOff x="2843808" y="2492896"/>
            <a:chExt cx="1358770" cy="862355"/>
          </a:xfrm>
        </p:grpSpPr>
        <p:sp>
          <p:nvSpPr>
            <p:cNvPr id="5" name="4 Abrir llave"/>
            <p:cNvSpPr/>
            <p:nvPr/>
          </p:nvSpPr>
          <p:spPr>
            <a:xfrm rot="16200000">
              <a:off x="3383904" y="2096816"/>
              <a:ext cx="216024" cy="100818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843808" y="2708920"/>
              <a:ext cx="1358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Muy tedioso</a:t>
              </a:r>
            </a:p>
            <a:p>
              <a:pPr algn="ctr"/>
              <a:r>
                <a:rPr lang="es-ES"/>
                <a:t>d</a:t>
              </a:r>
              <a:r>
                <a:rPr lang="es-ES" smtClean="0"/>
                <a:t>e calcular</a:t>
              </a:r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259632" y="4581128"/>
                <a:ext cx="60016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𝑎</m:t>
                      </m:r>
                      <m:r>
                        <a:rPr lang="es-ES" sz="2800" b="0" i="1" smtClean="0">
                          <a:latin typeface="Cambria Math"/>
                        </a:rPr>
                        <m:t> ÷ 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=  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𝐴𝑛𝑡𝑖𝑙𝑜𝑔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 ( </m:t>
                      </m:r>
                      <m:func>
                        <m:funcPr>
                          <m:ctrlPr>
                            <a:rPr lang="es-E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− </m:t>
                          </m:r>
                          <m:func>
                            <m:funcPr>
                              <m:ctrlP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81128"/>
                <a:ext cx="60016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13 Grupo"/>
          <p:cNvGrpSpPr/>
          <p:nvPr/>
        </p:nvGrpSpPr>
        <p:grpSpPr>
          <a:xfrm>
            <a:off x="4788024" y="3717032"/>
            <a:ext cx="457336" cy="847128"/>
            <a:chOff x="4788024" y="3717032"/>
            <a:chExt cx="457336" cy="847128"/>
          </a:xfrm>
        </p:grpSpPr>
        <p:sp>
          <p:nvSpPr>
            <p:cNvPr id="9" name="8 Flecha abajo"/>
            <p:cNvSpPr/>
            <p:nvPr/>
          </p:nvSpPr>
          <p:spPr>
            <a:xfrm>
              <a:off x="4788024" y="4077072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860032" y="37170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1</a:t>
              </a:r>
              <a:endParaRPr lang="es-ES" b="1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281674" y="3713263"/>
            <a:ext cx="457336" cy="853172"/>
            <a:chOff x="6281674" y="3713263"/>
            <a:chExt cx="457336" cy="853172"/>
          </a:xfrm>
        </p:grpSpPr>
        <p:sp>
          <p:nvSpPr>
            <p:cNvPr id="10" name="9 Flecha abajo"/>
            <p:cNvSpPr/>
            <p:nvPr/>
          </p:nvSpPr>
          <p:spPr>
            <a:xfrm>
              <a:off x="6281674" y="4079347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344905" y="3713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2</a:t>
              </a:r>
              <a:endParaRPr lang="es-ES" b="1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531047" y="3725838"/>
            <a:ext cx="457336" cy="813301"/>
            <a:chOff x="5531047" y="3725838"/>
            <a:chExt cx="457336" cy="813301"/>
          </a:xfrm>
        </p:grpSpPr>
        <p:sp>
          <p:nvSpPr>
            <p:cNvPr id="11" name="10 Flecha abajo"/>
            <p:cNvSpPr/>
            <p:nvPr/>
          </p:nvSpPr>
          <p:spPr>
            <a:xfrm>
              <a:off x="5531047" y="4052051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595582" y="37258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3</a:t>
              </a:r>
              <a:endParaRPr lang="es-ES" b="1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419872" y="3730680"/>
            <a:ext cx="457336" cy="833480"/>
            <a:chOff x="3419872" y="3730680"/>
            <a:chExt cx="457336" cy="833480"/>
          </a:xfrm>
        </p:grpSpPr>
        <p:sp>
          <p:nvSpPr>
            <p:cNvPr id="12" name="11 Flecha abajo"/>
            <p:cNvSpPr/>
            <p:nvPr/>
          </p:nvSpPr>
          <p:spPr>
            <a:xfrm>
              <a:off x="3419872" y="4077072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491880" y="37306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4</a:t>
              </a:r>
              <a:endParaRPr lang="es-ES" b="1"/>
            </a:p>
          </p:txBody>
        </p:sp>
      </p:grpSp>
    </p:spTree>
    <p:extLst>
      <p:ext uri="{BB962C8B-B14F-4D97-AF65-F5344CB8AC3E}">
        <p14:creationId xmlns:p14="http://schemas.microsoft.com/office/powerpoint/2010/main" val="8594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44624"/>
            <a:ext cx="723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Propiedades de los logaritmos</a:t>
            </a:r>
            <a:endParaRPr lang="es-ES" sz="4400" b="1"/>
          </a:p>
        </p:txBody>
      </p:sp>
      <p:sp>
        <p:nvSpPr>
          <p:cNvPr id="2" name="1 CuadroTexto"/>
          <p:cNvSpPr txBox="1"/>
          <p:nvPr/>
        </p:nvSpPr>
        <p:spPr>
          <a:xfrm>
            <a:off x="107504" y="1124744"/>
            <a:ext cx="935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Los logaritmos transforman las </a:t>
            </a:r>
            <a:r>
              <a:rPr lang="es-ES" sz="2800" b="1" smtClean="0"/>
              <a:t>potencias</a:t>
            </a:r>
            <a:r>
              <a:rPr lang="es-ES" sz="2800" smtClean="0"/>
              <a:t> en </a:t>
            </a:r>
            <a:r>
              <a:rPr lang="es-ES" sz="2800" b="1" smtClean="0"/>
              <a:t>multiplicaciones</a:t>
            </a:r>
            <a:endParaRPr lang="es-E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051720" y="1988840"/>
                <a:ext cx="339419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28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=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× </m:t>
                          </m:r>
                          <m:func>
                            <m:funcPr>
                              <m:ctrlP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88840"/>
                <a:ext cx="3394198" cy="530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19 Grupo"/>
          <p:cNvGrpSpPr/>
          <p:nvPr/>
        </p:nvGrpSpPr>
        <p:grpSpPr>
          <a:xfrm>
            <a:off x="2339752" y="2492896"/>
            <a:ext cx="1358770" cy="862355"/>
            <a:chOff x="2339752" y="2492896"/>
            <a:chExt cx="1358770" cy="862355"/>
          </a:xfrm>
        </p:grpSpPr>
        <p:sp>
          <p:nvSpPr>
            <p:cNvPr id="5" name="4 Abrir llave"/>
            <p:cNvSpPr/>
            <p:nvPr/>
          </p:nvSpPr>
          <p:spPr>
            <a:xfrm rot="16200000">
              <a:off x="2838394" y="2354294"/>
              <a:ext cx="170437" cy="44764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339752" y="2708920"/>
              <a:ext cx="1358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mtClean="0"/>
                <a:t>Muy tedioso</a:t>
              </a:r>
            </a:p>
            <a:p>
              <a:pPr algn="ctr"/>
              <a:r>
                <a:rPr lang="es-ES"/>
                <a:t>d</a:t>
              </a:r>
              <a:r>
                <a:rPr lang="es-ES" smtClean="0"/>
                <a:t>e calcular</a:t>
              </a:r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835696" y="4653136"/>
                <a:ext cx="462132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=  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𝐴𝑛𝑡𝑖𝑙𝑜𝑔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  ( </m:t>
                      </m:r>
                      <m:r>
                        <a:rPr lang="es-ES" sz="28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s-E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 )</m:t>
                          </m:r>
                        </m:e>
                      </m:func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53136"/>
                <a:ext cx="4621329" cy="530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13 Grupo"/>
          <p:cNvGrpSpPr/>
          <p:nvPr/>
        </p:nvGrpSpPr>
        <p:grpSpPr>
          <a:xfrm>
            <a:off x="5484060" y="3839861"/>
            <a:ext cx="457336" cy="847128"/>
            <a:chOff x="4788024" y="3717032"/>
            <a:chExt cx="457336" cy="847128"/>
          </a:xfrm>
        </p:grpSpPr>
        <p:sp>
          <p:nvSpPr>
            <p:cNvPr id="9" name="8 Flecha abajo"/>
            <p:cNvSpPr/>
            <p:nvPr/>
          </p:nvSpPr>
          <p:spPr>
            <a:xfrm>
              <a:off x="4788024" y="4077072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860032" y="37170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1</a:t>
              </a:r>
              <a:endParaRPr lang="es-ES" b="1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712182" y="3795150"/>
            <a:ext cx="457336" cy="853172"/>
            <a:chOff x="6281674" y="3713263"/>
            <a:chExt cx="457336" cy="853172"/>
          </a:xfrm>
        </p:grpSpPr>
        <p:sp>
          <p:nvSpPr>
            <p:cNvPr id="10" name="9 Flecha abajo"/>
            <p:cNvSpPr/>
            <p:nvPr/>
          </p:nvSpPr>
          <p:spPr>
            <a:xfrm>
              <a:off x="6281674" y="4079347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344905" y="3713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2</a:t>
              </a:r>
              <a:endParaRPr lang="es-ES" b="1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456586" y="3835021"/>
            <a:ext cx="457336" cy="813301"/>
            <a:chOff x="5531047" y="3725838"/>
            <a:chExt cx="457336" cy="813301"/>
          </a:xfrm>
        </p:grpSpPr>
        <p:sp>
          <p:nvSpPr>
            <p:cNvPr id="11" name="10 Flecha abajo"/>
            <p:cNvSpPr/>
            <p:nvPr/>
          </p:nvSpPr>
          <p:spPr>
            <a:xfrm>
              <a:off x="5531047" y="4052051"/>
              <a:ext cx="457336" cy="487088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595582" y="37258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3</a:t>
              </a:r>
              <a:endParaRPr lang="es-ES" b="1"/>
            </a:p>
          </p:txBody>
        </p:sp>
      </p:grpSp>
    </p:spTree>
    <p:extLst>
      <p:ext uri="{BB962C8B-B14F-4D97-AF65-F5344CB8AC3E}">
        <p14:creationId xmlns:p14="http://schemas.microsoft.com/office/powerpoint/2010/main" val="8594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-27384"/>
            <a:ext cx="8670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/>
              <a:t>¿ Por qué se utilizan los logaritmos ?</a:t>
            </a:r>
            <a:endParaRPr lang="es-ES" sz="4400" b="1"/>
          </a:p>
        </p:txBody>
      </p:sp>
      <p:grpSp>
        <p:nvGrpSpPr>
          <p:cNvPr id="42" name="41 Grupo"/>
          <p:cNvGrpSpPr/>
          <p:nvPr/>
        </p:nvGrpSpPr>
        <p:grpSpPr>
          <a:xfrm>
            <a:off x="1039639" y="583305"/>
            <a:ext cx="1237839" cy="6227213"/>
            <a:chOff x="1039639" y="583305"/>
            <a:chExt cx="1237839" cy="6227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2 CuadroTexto"/>
                <p:cNvSpPr txBox="1"/>
                <p:nvPr/>
              </p:nvSpPr>
              <p:spPr>
                <a:xfrm>
                  <a:off x="1320152" y="583305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s-ES" sz="2800"/>
                </a:p>
              </p:txBody>
            </p:sp>
          </mc:Choice>
          <mc:Fallback xmlns="">
            <p:sp>
              <p:nvSpPr>
                <p:cNvPr id="3" name="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152" y="583305"/>
                  <a:ext cx="468077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1039639" y="5857735"/>
                  <a:ext cx="12378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1 000 000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639" y="5857735"/>
                  <a:ext cx="123783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CuadroTexto"/>
                <p:cNvSpPr txBox="1"/>
                <p:nvPr/>
              </p:nvSpPr>
              <p:spPr>
                <a:xfrm>
                  <a:off x="1219176" y="5480206"/>
                  <a:ext cx="10583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100 000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5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76" y="5480206"/>
                  <a:ext cx="105830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5 CuadroTexto"/>
                <p:cNvSpPr txBox="1"/>
                <p:nvPr/>
              </p:nvSpPr>
              <p:spPr>
                <a:xfrm>
                  <a:off x="1347416" y="5102675"/>
                  <a:ext cx="9300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10 000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" name="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416" y="5102675"/>
                  <a:ext cx="93006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6 CuadroTexto"/>
                <p:cNvSpPr txBox="1"/>
                <p:nvPr/>
              </p:nvSpPr>
              <p:spPr>
                <a:xfrm>
                  <a:off x="1475656" y="4725144"/>
                  <a:ext cx="8018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1 000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4725144"/>
                  <a:ext cx="80182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7 CuadroTexto"/>
                <p:cNvSpPr txBox="1"/>
                <p:nvPr/>
              </p:nvSpPr>
              <p:spPr>
                <a:xfrm>
                  <a:off x="1655192" y="4347613"/>
                  <a:ext cx="6222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100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8" name="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192" y="4347613"/>
                  <a:ext cx="62228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8 CuadroTexto"/>
                <p:cNvSpPr txBox="1"/>
                <p:nvPr/>
              </p:nvSpPr>
              <p:spPr>
                <a:xfrm>
                  <a:off x="1783432" y="3970082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9" name="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432" y="3970082"/>
                  <a:ext cx="49404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CuadroTexto"/>
                <p:cNvSpPr txBox="1"/>
                <p:nvPr/>
              </p:nvSpPr>
              <p:spPr>
                <a:xfrm>
                  <a:off x="1911672" y="359255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672" y="3592551"/>
                  <a:ext cx="3658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10 CuadroTexto"/>
                <p:cNvSpPr txBox="1"/>
                <p:nvPr/>
              </p:nvSpPr>
              <p:spPr>
                <a:xfrm>
                  <a:off x="1735342" y="3215020"/>
                  <a:ext cx="542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0,1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1" name="1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342" y="3215020"/>
                  <a:ext cx="54213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11 CuadroTexto"/>
                <p:cNvSpPr txBox="1"/>
                <p:nvPr/>
              </p:nvSpPr>
              <p:spPr>
                <a:xfrm>
                  <a:off x="1607102" y="2837489"/>
                  <a:ext cx="6703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0,01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2" name="1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102" y="2837489"/>
                  <a:ext cx="67037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12 CuadroTexto"/>
                <p:cNvSpPr txBox="1"/>
                <p:nvPr/>
              </p:nvSpPr>
              <p:spPr>
                <a:xfrm>
                  <a:off x="1478861" y="2459958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0,001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3" name="1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861" y="2459958"/>
                  <a:ext cx="79861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13 CuadroTexto"/>
                <p:cNvSpPr txBox="1"/>
                <p:nvPr/>
              </p:nvSpPr>
              <p:spPr>
                <a:xfrm>
                  <a:off x="1299326" y="2082427"/>
                  <a:ext cx="978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0,000 1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4" name="1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2082427"/>
                  <a:ext cx="97815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1171085" y="1704896"/>
                  <a:ext cx="11063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0,000 01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085" y="1704896"/>
                  <a:ext cx="110639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CuadroTexto"/>
                <p:cNvSpPr txBox="1"/>
                <p:nvPr/>
              </p:nvSpPr>
              <p:spPr>
                <a:xfrm>
                  <a:off x="1042845" y="1327365"/>
                  <a:ext cx="12346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/>
                          </a:rPr>
                          <m:t>0,000 001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6" name="1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45" y="1327365"/>
                  <a:ext cx="123463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17 Conector recto"/>
            <p:cNvCxnSpPr/>
            <p:nvPr/>
          </p:nvCxnSpPr>
          <p:spPr>
            <a:xfrm>
              <a:off x="1963668" y="814888"/>
              <a:ext cx="0" cy="57320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1979712" y="6237312"/>
              <a:ext cx="0" cy="57320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654489" y="3118513"/>
            <a:ext cx="1108062" cy="873594"/>
            <a:chOff x="2913797" y="3118513"/>
            <a:chExt cx="1108062" cy="873594"/>
          </a:xfrm>
        </p:grpSpPr>
        <p:sp>
          <p:nvSpPr>
            <p:cNvPr id="20" name="19 Flecha derecha"/>
            <p:cNvSpPr/>
            <p:nvPr/>
          </p:nvSpPr>
          <p:spPr>
            <a:xfrm>
              <a:off x="3043451" y="3507475"/>
              <a:ext cx="978408" cy="484632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0 CuadroTexto"/>
                <p:cNvSpPr txBox="1"/>
                <p:nvPr/>
              </p:nvSpPr>
              <p:spPr>
                <a:xfrm>
                  <a:off x="2913797" y="3118513"/>
                  <a:ext cx="978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 ( </m:t>
                            </m:r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∙ )</m:t>
                            </m:r>
                          </m:e>
                        </m:func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1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797" y="3118513"/>
                  <a:ext cx="97815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43 Grupo"/>
          <p:cNvGrpSpPr/>
          <p:nvPr/>
        </p:nvGrpSpPr>
        <p:grpSpPr>
          <a:xfrm>
            <a:off x="4291856" y="789867"/>
            <a:ext cx="538930" cy="5966346"/>
            <a:chOff x="4291856" y="789867"/>
            <a:chExt cx="538930" cy="5966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4464980" y="357301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980" y="3573014"/>
                  <a:ext cx="36580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22 CuadroTexto"/>
            <p:cNvSpPr txBox="1"/>
            <p:nvPr/>
          </p:nvSpPr>
          <p:spPr>
            <a:xfrm>
              <a:off x="4529100" y="39450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1</a:t>
              </a:r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529100" y="4317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2</a:t>
              </a:r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529100" y="4689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3</a:t>
              </a:r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25 CuadroTexto"/>
                <p:cNvSpPr txBox="1"/>
                <p:nvPr/>
              </p:nvSpPr>
              <p:spPr>
                <a:xfrm>
                  <a:off x="4464980" y="506117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6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980" y="5061178"/>
                  <a:ext cx="36580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26 CuadroTexto"/>
                <p:cNvSpPr txBox="1"/>
                <p:nvPr/>
              </p:nvSpPr>
              <p:spPr>
                <a:xfrm>
                  <a:off x="4464980" y="543321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7" name="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980" y="5433219"/>
                  <a:ext cx="365806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27 CuadroTexto"/>
                <p:cNvSpPr txBox="1"/>
                <p:nvPr/>
              </p:nvSpPr>
              <p:spPr>
                <a:xfrm>
                  <a:off x="4464980" y="580526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8" name="2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980" y="5805264"/>
                  <a:ext cx="36580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29 CuadroTexto"/>
                <p:cNvSpPr txBox="1"/>
                <p:nvPr/>
              </p:nvSpPr>
              <p:spPr>
                <a:xfrm>
                  <a:off x="4355976" y="3200973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es-ES" smtClean="0"/>
                    <a:t>1</a:t>
                  </a:r>
                  <a:endParaRPr lang="es-ES"/>
                </a:p>
              </p:txBody>
            </p:sp>
          </mc:Choice>
          <mc:Fallback xmlns="">
            <p:sp>
              <p:nvSpPr>
                <p:cNvPr id="30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200973"/>
                  <a:ext cx="474810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8197" r="-10390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30 CuadroTexto"/>
                <p:cNvSpPr txBox="1"/>
                <p:nvPr/>
              </p:nvSpPr>
              <p:spPr>
                <a:xfrm>
                  <a:off x="4355976" y="2828932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es-ES" smtClean="0"/>
                    <a:t>2</a:t>
                  </a:r>
                  <a:endParaRPr lang="es-ES"/>
                </a:p>
              </p:txBody>
            </p:sp>
          </mc:Choice>
          <mc:Fallback xmlns="">
            <p:sp>
              <p:nvSpPr>
                <p:cNvPr id="31" name="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2828932"/>
                  <a:ext cx="474810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8197" r="-10390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35 CuadroTexto"/>
                <p:cNvSpPr txBox="1"/>
                <p:nvPr/>
              </p:nvSpPr>
              <p:spPr>
                <a:xfrm>
                  <a:off x="4355976" y="2456891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es-ES" smtClean="0"/>
                    <a:t>3</a:t>
                  </a:r>
                  <a:endParaRPr lang="es-ES"/>
                </a:p>
              </p:txBody>
            </p:sp>
          </mc:Choice>
          <mc:Fallback xmlns="">
            <p:sp>
              <p:nvSpPr>
                <p:cNvPr id="36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2456891"/>
                  <a:ext cx="474810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8197" r="-10390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36 CuadroTexto"/>
                <p:cNvSpPr txBox="1"/>
                <p:nvPr/>
              </p:nvSpPr>
              <p:spPr>
                <a:xfrm>
                  <a:off x="4355976" y="2084850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es-ES" smtClean="0"/>
                    <a:t>4</a:t>
                  </a:r>
                  <a:endParaRPr lang="es-ES"/>
                </a:p>
              </p:txBody>
            </p:sp>
          </mc:Choice>
          <mc:Fallback xmlns="">
            <p:sp>
              <p:nvSpPr>
                <p:cNvPr id="37" name="3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2084850"/>
                  <a:ext cx="474810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8197" r="-10390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37 CuadroTexto"/>
                <p:cNvSpPr txBox="1"/>
                <p:nvPr/>
              </p:nvSpPr>
              <p:spPr>
                <a:xfrm>
                  <a:off x="4291856" y="1712809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8" name="3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856" y="1712809"/>
                  <a:ext cx="538930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38 CuadroTexto"/>
                <p:cNvSpPr txBox="1"/>
                <p:nvPr/>
              </p:nvSpPr>
              <p:spPr>
                <a:xfrm>
                  <a:off x="4355976" y="1340768"/>
                  <a:ext cx="474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es-ES" smtClean="0"/>
                    <a:t>6</a:t>
                  </a:r>
                  <a:endParaRPr lang="es-ES"/>
                </a:p>
              </p:txBody>
            </p:sp>
          </mc:Choice>
          <mc:Fallback xmlns="">
            <p:sp>
              <p:nvSpPr>
                <p:cNvPr id="39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340768"/>
                  <a:ext cx="474810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t="-8197" r="-10390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39 Conector recto"/>
            <p:cNvCxnSpPr/>
            <p:nvPr/>
          </p:nvCxnSpPr>
          <p:spPr>
            <a:xfrm>
              <a:off x="4654552" y="789867"/>
              <a:ext cx="0" cy="57320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4670475" y="6183007"/>
              <a:ext cx="0" cy="57320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44 CuadroTexto"/>
          <p:cNvSpPr txBox="1"/>
          <p:nvPr/>
        </p:nvSpPr>
        <p:spPr>
          <a:xfrm>
            <a:off x="5737775" y="2672657"/>
            <a:ext cx="3171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smtClean="0"/>
              <a:t>Compresión </a:t>
            </a:r>
          </a:p>
          <a:p>
            <a:pPr algn="ctr"/>
            <a:r>
              <a:rPr lang="es-ES" sz="2000" smtClean="0"/>
              <a:t>de la </a:t>
            </a:r>
            <a:r>
              <a:rPr lang="es-ES" sz="2000" b="1" smtClean="0"/>
              <a:t>escala numérica </a:t>
            </a:r>
          </a:p>
          <a:p>
            <a:pPr algn="ctr"/>
            <a:r>
              <a:rPr lang="es-ES" sz="2000" smtClean="0"/>
              <a:t>de una </a:t>
            </a:r>
          </a:p>
          <a:p>
            <a:pPr algn="ctr"/>
            <a:r>
              <a:rPr lang="es-ES" sz="2000"/>
              <a:t>d</a:t>
            </a:r>
            <a:r>
              <a:rPr lang="es-ES" sz="2000" smtClean="0"/>
              <a:t>eterminada magnitud física</a:t>
            </a:r>
            <a:endParaRPr lang="es-ES" sz="2000"/>
          </a:p>
        </p:txBody>
      </p:sp>
      <p:sp>
        <p:nvSpPr>
          <p:cNvPr id="46" name="45 Flecha abajo"/>
          <p:cNvSpPr/>
          <p:nvPr/>
        </p:nvSpPr>
        <p:spPr>
          <a:xfrm>
            <a:off x="5349923" y="1528549"/>
            <a:ext cx="484632" cy="978408"/>
          </a:xfrm>
          <a:prstGeom prst="down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Flecha abajo"/>
          <p:cNvSpPr/>
          <p:nvPr/>
        </p:nvSpPr>
        <p:spPr>
          <a:xfrm flipV="1">
            <a:off x="5436096" y="4509120"/>
            <a:ext cx="484632" cy="978408"/>
          </a:xfrm>
          <a:prstGeom prst="down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2367</Words>
  <Application>Microsoft Office PowerPoint</Application>
  <PresentationFormat>Presentación en pantalla (4:3)</PresentationFormat>
  <Paragraphs>451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lsempere</dc:creator>
  <cp:lastModifiedBy>lsempere</cp:lastModifiedBy>
  <cp:revision>285</cp:revision>
  <dcterms:created xsi:type="dcterms:W3CDTF">2022-05-06T21:24:09Z</dcterms:created>
  <dcterms:modified xsi:type="dcterms:W3CDTF">2022-09-10T07:52:58Z</dcterms:modified>
</cp:coreProperties>
</file>