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88" r:id="rId3"/>
    <p:sldId id="285" r:id="rId4"/>
    <p:sldId id="284" r:id="rId5"/>
    <p:sldId id="264" r:id="rId6"/>
    <p:sldId id="262" r:id="rId7"/>
    <p:sldId id="257" r:id="rId8"/>
    <p:sldId id="268" r:id="rId9"/>
    <p:sldId id="260" r:id="rId10"/>
    <p:sldId id="261" r:id="rId11"/>
    <p:sldId id="276" r:id="rId12"/>
    <p:sldId id="266" r:id="rId13"/>
    <p:sldId id="267" r:id="rId14"/>
    <p:sldId id="273" r:id="rId15"/>
    <p:sldId id="274" r:id="rId16"/>
    <p:sldId id="271" r:id="rId17"/>
    <p:sldId id="277" r:id="rId18"/>
    <p:sldId id="265" r:id="rId19"/>
    <p:sldId id="278" r:id="rId20"/>
    <p:sldId id="279" r:id="rId21"/>
    <p:sldId id="280" r:id="rId22"/>
    <p:sldId id="282" r:id="rId23"/>
    <p:sldId id="258" r:id="rId24"/>
    <p:sldId id="259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  <a:srgbClr val="FF0000"/>
    <a:srgbClr val="FF9900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430" autoAdjust="0"/>
  </p:normalViewPr>
  <p:slideViewPr>
    <p:cSldViewPr snapToGrid="0">
      <p:cViewPr>
        <p:scale>
          <a:sx n="80" d="100"/>
          <a:sy n="80" d="100"/>
        </p:scale>
        <p:origin x="-210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77AF-CB4F-4463-86F9-EDDC345620F0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BFAC-E966-4D89-808B-68C947A25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FAC-E966-4D89-808B-68C947A25D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4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221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0.png"/><Relationship Id="rId7" Type="http://schemas.openxmlformats.org/officeDocument/2006/relationships/image" Target="../media/image300.png"/><Relationship Id="rId12" Type="http://schemas.openxmlformats.org/officeDocument/2006/relationships/image" Target="../media/image3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11" Type="http://schemas.openxmlformats.org/officeDocument/2006/relationships/image" Target="../media/image37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12" Type="http://schemas.openxmlformats.org/officeDocument/2006/relationships/image" Target="../media/image2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2.png"/><Relationship Id="rId7" Type="http://schemas.openxmlformats.org/officeDocument/2006/relationships/image" Target="../media/image2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0.png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7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1.png"/><Relationship Id="rId3" Type="http://schemas.openxmlformats.org/officeDocument/2006/relationships/image" Target="../media/image68.png"/><Relationship Id="rId7" Type="http://schemas.openxmlformats.org/officeDocument/2006/relationships/image" Target="../media/image17.png"/><Relationship Id="rId12" Type="http://schemas.openxmlformats.org/officeDocument/2006/relationships/image" Target="../media/image1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89.png"/><Relationship Id="rId10" Type="http://schemas.openxmlformats.org/officeDocument/2006/relationships/image" Target="../media/image20.png"/><Relationship Id="rId4" Type="http://schemas.openxmlformats.org/officeDocument/2006/relationships/image" Target="../media/image70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8.png"/><Relationship Id="rId7" Type="http://schemas.openxmlformats.org/officeDocument/2006/relationships/image" Target="../media/image20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8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8449" y="87085"/>
            <a:ext cx="7652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smtClean="0"/>
              <a:t>IMPEDANCIA , ROE </a:t>
            </a:r>
          </a:p>
          <a:p>
            <a:pPr algn="ctr"/>
            <a:r>
              <a:rPr lang="es-ES" sz="7200" b="1" smtClean="0"/>
              <a:t>y  Carta de SMITH</a:t>
            </a:r>
            <a:endParaRPr lang="es-ES" sz="7200" b="1"/>
          </a:p>
        </p:txBody>
      </p:sp>
      <p:sp>
        <p:nvSpPr>
          <p:cNvPr id="7" name="CuadroTexto 6"/>
          <p:cNvSpPr txBox="1"/>
          <p:nvPr/>
        </p:nvSpPr>
        <p:spPr>
          <a:xfrm>
            <a:off x="3224100" y="2898740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smtClean="0">
                <a:latin typeface="Arial" panose="020B0604020202020204" pitchFamily="34" charset="0"/>
                <a:cs typeface="Arial" panose="020B0604020202020204" pitchFamily="34" charset="0"/>
              </a:rPr>
              <a:t>EA5HS</a:t>
            </a:r>
            <a:endParaRPr lang="es-E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34360" y="4169585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endParaRPr lang="es-E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43" y="4458510"/>
            <a:ext cx="2434157" cy="2259398"/>
          </a:xfrm>
          <a:prstGeom prst="rect">
            <a:avLst/>
          </a:prstGeom>
        </p:spPr>
      </p:pic>
      <p:pic>
        <p:nvPicPr>
          <p:cNvPr id="9" name="Picture 2" descr="UREV, EA5U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690239"/>
            <a:ext cx="3688698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091971" y="1538365"/>
            <a:ext cx="3610866" cy="4896638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3738010" y="39866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098050" y="1322388"/>
            <a:ext cx="0" cy="5184576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5337085" y="3879050"/>
            <a:ext cx="595035" cy="703617"/>
            <a:chOff x="5450995" y="3465382"/>
            <a:chExt cx="595035" cy="703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8 CuadroTexto"/>
                <p:cNvSpPr txBox="1"/>
                <p:nvPr/>
              </p:nvSpPr>
              <p:spPr>
                <a:xfrm>
                  <a:off x="5450995" y="3645779"/>
                  <a:ext cx="59503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E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s-ES" sz="28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995" y="3645779"/>
                  <a:ext cx="595035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13 Conector recto"/>
            <p:cNvCxnSpPr/>
            <p:nvPr/>
          </p:nvCxnSpPr>
          <p:spPr>
            <a:xfrm>
              <a:off x="5712253" y="3465382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17 Conector recto"/>
          <p:cNvCxnSpPr/>
          <p:nvPr/>
        </p:nvCxnSpPr>
        <p:spPr>
          <a:xfrm>
            <a:off x="4033589" y="2473062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610218" y="2474516"/>
            <a:ext cx="0" cy="1584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>
            <a:spLocks noChangeAspect="1"/>
          </p:cNvSpPr>
          <p:nvPr/>
        </p:nvSpPr>
        <p:spPr>
          <a:xfrm>
            <a:off x="5562717" y="2461884"/>
            <a:ext cx="76991" cy="7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5453571" y="1971217"/>
                <a:ext cx="2094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latin typeface="Cambria Math"/>
                        </a:rPr>
                        <m:t>𝒁</m:t>
                      </m:r>
                      <m:r>
                        <a:rPr lang="es-ES" sz="2400" b="0" i="1" smtClean="0">
                          <a:latin typeface="Cambria Math"/>
                        </a:rPr>
                        <m:t> = </m:t>
                      </m:r>
                      <m:r>
                        <a:rPr lang="es-E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es-ES" sz="2400" b="0" i="1" smtClean="0">
                          <a:latin typeface="Cambria Math"/>
                        </a:rPr>
                        <m:t> + </m:t>
                      </m:r>
                      <m:r>
                        <a:rPr lang="es-ES" sz="2400" b="0" i="1" smtClean="0">
                          <a:latin typeface="Cambria Math"/>
                        </a:rPr>
                        <m:t>𝑗</m:t>
                      </m:r>
                      <m: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a:rPr lang="es-ES" sz="24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s-ES" sz="2400" b="1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571" y="1971217"/>
                <a:ext cx="209429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3284480" y="2294874"/>
            <a:ext cx="957586" cy="461665"/>
            <a:chOff x="3398390" y="1881206"/>
            <a:chExt cx="957586" cy="461665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4139952" y="206084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3398390" y="1881206"/>
                  <a:ext cx="6499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24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𝑿</m:t>
                        </m:r>
                      </m:oMath>
                    </m:oMathPara>
                  </a14:m>
                  <a:endParaRPr lang="es-ES" sz="2400" b="1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390" y="1881206"/>
                  <a:ext cx="64998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5" b="-17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25 CuadroTexto"/>
          <p:cNvSpPr txBox="1"/>
          <p:nvPr/>
        </p:nvSpPr>
        <p:spPr>
          <a:xfrm>
            <a:off x="7616079" y="4057179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resistencia</a:t>
            </a:r>
            <a:endParaRPr lang="es-ES" b="1"/>
          </a:p>
        </p:txBody>
      </p:sp>
      <p:sp>
        <p:nvSpPr>
          <p:cNvPr id="27" name="26 CuadroTexto"/>
          <p:cNvSpPr txBox="1"/>
          <p:nvPr/>
        </p:nvSpPr>
        <p:spPr>
          <a:xfrm>
            <a:off x="2743749" y="818332"/>
            <a:ext cx="1207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r</a:t>
            </a:r>
            <a:r>
              <a:rPr lang="es-ES" b="1" smtClean="0"/>
              <a:t>eactancia</a:t>
            </a:r>
          </a:p>
          <a:p>
            <a:pPr algn="ctr"/>
            <a:r>
              <a:rPr lang="es-ES" b="1"/>
              <a:t>p</a:t>
            </a:r>
            <a:r>
              <a:rPr lang="es-ES" b="1" smtClean="0"/>
              <a:t>ositiva</a:t>
            </a:r>
          </a:p>
          <a:p>
            <a:pPr algn="ctr"/>
            <a:r>
              <a:rPr lang="es-ES" b="1" smtClean="0"/>
              <a:t>(inductiva)</a:t>
            </a:r>
            <a:endParaRPr lang="es-ES" b="1"/>
          </a:p>
        </p:txBody>
      </p:sp>
      <p:sp>
        <p:nvSpPr>
          <p:cNvPr id="28" name="27 CuadroTexto"/>
          <p:cNvSpPr txBox="1"/>
          <p:nvPr/>
        </p:nvSpPr>
        <p:spPr>
          <a:xfrm>
            <a:off x="2572197" y="5573128"/>
            <a:ext cx="1266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r</a:t>
            </a:r>
            <a:r>
              <a:rPr lang="es-ES" b="1" smtClean="0"/>
              <a:t>eactancia</a:t>
            </a:r>
          </a:p>
          <a:p>
            <a:pPr algn="ctr"/>
            <a:r>
              <a:rPr lang="es-ES" b="1" smtClean="0"/>
              <a:t>negativa</a:t>
            </a:r>
          </a:p>
          <a:p>
            <a:pPr algn="ctr"/>
            <a:r>
              <a:rPr lang="es-ES" b="1" smtClean="0"/>
              <a:t>(capacitiva</a:t>
            </a:r>
            <a:r>
              <a:rPr lang="es-ES" sz="1400" b="1" smtClean="0"/>
              <a:t>)</a:t>
            </a:r>
            <a:endParaRPr lang="es-ES" sz="1400" b="1"/>
          </a:p>
        </p:txBody>
      </p:sp>
      <p:sp>
        <p:nvSpPr>
          <p:cNvPr id="5" name="4 CuadroTexto"/>
          <p:cNvSpPr txBox="1"/>
          <p:nvPr/>
        </p:nvSpPr>
        <p:spPr>
          <a:xfrm>
            <a:off x="71500" y="98630"/>
            <a:ext cx="492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LA  IMPEDANCIA  SE REPRESENTA  EN  UN  PLANO</a:t>
            </a:r>
            <a:endParaRPr lang="es-ES" b="1"/>
          </a:p>
        </p:txBody>
      </p:sp>
      <p:sp>
        <p:nvSpPr>
          <p:cNvPr id="6" name="5 CuadroTexto"/>
          <p:cNvSpPr txBox="1"/>
          <p:nvPr/>
        </p:nvSpPr>
        <p:spPr>
          <a:xfrm>
            <a:off x="4906491" y="108357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O  BIEN SOBRE UNA RETÍCULA</a:t>
            </a:r>
            <a:endParaRPr lang="es-ES" b="1"/>
          </a:p>
        </p:txBody>
      </p:sp>
      <p:grpSp>
        <p:nvGrpSpPr>
          <p:cNvPr id="19" name="Grupo 18"/>
          <p:cNvGrpSpPr/>
          <p:nvPr/>
        </p:nvGrpSpPr>
        <p:grpSpPr>
          <a:xfrm>
            <a:off x="7731473" y="4324510"/>
            <a:ext cx="929640" cy="563880"/>
            <a:chOff x="3855720" y="2118360"/>
            <a:chExt cx="1991360" cy="1158240"/>
          </a:xfrm>
        </p:grpSpPr>
        <p:grpSp>
          <p:nvGrpSpPr>
            <p:cNvPr id="20" name="Grupo 19"/>
            <p:cNvGrpSpPr/>
            <p:nvPr/>
          </p:nvGrpSpPr>
          <p:grpSpPr>
            <a:xfrm>
              <a:off x="3855720" y="2118360"/>
              <a:ext cx="670560" cy="1137920"/>
              <a:chOff x="3855720" y="2118360"/>
              <a:chExt cx="670560" cy="1137920"/>
            </a:xfrm>
          </p:grpSpPr>
          <p:sp>
            <p:nvSpPr>
              <p:cNvPr id="34" name="Arco 33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Arco 34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4516120" y="2128520"/>
              <a:ext cx="670560" cy="1137920"/>
              <a:chOff x="3855720" y="2118360"/>
              <a:chExt cx="670560" cy="1137920"/>
            </a:xfrm>
          </p:grpSpPr>
          <p:sp>
            <p:nvSpPr>
              <p:cNvPr id="32" name="Arco 31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Arco 32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5176520" y="2138680"/>
              <a:ext cx="670560" cy="1137920"/>
              <a:chOff x="3855720" y="2118360"/>
              <a:chExt cx="670560" cy="1137920"/>
            </a:xfrm>
          </p:grpSpPr>
          <p:sp>
            <p:nvSpPr>
              <p:cNvPr id="30" name="Arco 29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Arco 30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7731473" y="4426511"/>
            <a:ext cx="929640" cy="353060"/>
            <a:chOff x="4988560" y="2247900"/>
            <a:chExt cx="929640" cy="353060"/>
          </a:xfrm>
        </p:grpSpPr>
        <p:sp>
          <p:nvSpPr>
            <p:cNvPr id="37" name="Arco 36"/>
            <p:cNvSpPr/>
            <p:nvPr/>
          </p:nvSpPr>
          <p:spPr>
            <a:xfrm>
              <a:off x="4988560" y="2316034"/>
              <a:ext cx="158893" cy="278732"/>
            </a:xfrm>
            <a:prstGeom prst="arc">
              <a:avLst>
                <a:gd name="adj1" fmla="val 12927221"/>
                <a:gd name="adj2" fmla="val 20180332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Arco 37"/>
            <p:cNvSpPr/>
            <p:nvPr/>
          </p:nvSpPr>
          <p:spPr>
            <a:xfrm flipV="1">
              <a:off x="5142709" y="2247900"/>
              <a:ext cx="158893" cy="278732"/>
            </a:xfrm>
            <a:prstGeom prst="arc">
              <a:avLst>
                <a:gd name="adj1" fmla="val 11991736"/>
                <a:gd name="adj2" fmla="val 20135471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Arco 38"/>
            <p:cNvSpPr/>
            <p:nvPr/>
          </p:nvSpPr>
          <p:spPr>
            <a:xfrm>
              <a:off x="5296859" y="2319131"/>
              <a:ext cx="158893" cy="278732"/>
            </a:xfrm>
            <a:prstGeom prst="arc">
              <a:avLst>
                <a:gd name="adj1" fmla="val 12407764"/>
                <a:gd name="adj2" fmla="val 2008908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Arco 39"/>
            <p:cNvSpPr/>
            <p:nvPr/>
          </p:nvSpPr>
          <p:spPr>
            <a:xfrm flipV="1">
              <a:off x="5451008" y="2250997"/>
              <a:ext cx="158893" cy="278732"/>
            </a:xfrm>
            <a:prstGeom prst="arc">
              <a:avLst>
                <a:gd name="adj1" fmla="val 12057880"/>
                <a:gd name="adj2" fmla="val 2026171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Arco 40"/>
            <p:cNvSpPr/>
            <p:nvPr/>
          </p:nvSpPr>
          <p:spPr>
            <a:xfrm>
              <a:off x="5605158" y="2322228"/>
              <a:ext cx="158893" cy="278732"/>
            </a:xfrm>
            <a:prstGeom prst="arc">
              <a:avLst>
                <a:gd name="adj1" fmla="val 12213548"/>
                <a:gd name="adj2" fmla="val 2038153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Arco 41"/>
            <p:cNvSpPr/>
            <p:nvPr/>
          </p:nvSpPr>
          <p:spPr>
            <a:xfrm flipV="1">
              <a:off x="5759307" y="2254094"/>
              <a:ext cx="158893" cy="278732"/>
            </a:xfrm>
            <a:prstGeom prst="arc">
              <a:avLst>
                <a:gd name="adj1" fmla="val 11991736"/>
                <a:gd name="adj2" fmla="val 1963689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639538" y="906632"/>
            <a:ext cx="929640" cy="563880"/>
            <a:chOff x="3855720" y="2118360"/>
            <a:chExt cx="1991360" cy="1158240"/>
          </a:xfrm>
        </p:grpSpPr>
        <p:grpSp>
          <p:nvGrpSpPr>
            <p:cNvPr id="44" name="Grupo 43"/>
            <p:cNvGrpSpPr/>
            <p:nvPr/>
          </p:nvGrpSpPr>
          <p:grpSpPr>
            <a:xfrm>
              <a:off x="3855720" y="2118360"/>
              <a:ext cx="670560" cy="1137920"/>
              <a:chOff x="3855720" y="2118360"/>
              <a:chExt cx="670560" cy="1137920"/>
            </a:xfrm>
          </p:grpSpPr>
          <p:sp>
            <p:nvSpPr>
              <p:cNvPr id="51" name="Arco 50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Arco 51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4516120" y="2128520"/>
              <a:ext cx="670560" cy="1137920"/>
              <a:chOff x="3855720" y="2118360"/>
              <a:chExt cx="670560" cy="1137920"/>
            </a:xfrm>
          </p:grpSpPr>
          <p:sp>
            <p:nvSpPr>
              <p:cNvPr id="49" name="Arco 48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Arco 49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176520" y="2138680"/>
              <a:ext cx="670560" cy="1137920"/>
              <a:chOff x="3855720" y="2118360"/>
              <a:chExt cx="670560" cy="1137920"/>
            </a:xfrm>
          </p:grpSpPr>
          <p:sp>
            <p:nvSpPr>
              <p:cNvPr id="47" name="Arco 46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Arco 47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3" name="Grupo 52"/>
          <p:cNvGrpSpPr/>
          <p:nvPr/>
        </p:nvGrpSpPr>
        <p:grpSpPr>
          <a:xfrm>
            <a:off x="1703744" y="1030958"/>
            <a:ext cx="929640" cy="353060"/>
            <a:chOff x="4988560" y="2247900"/>
            <a:chExt cx="929640" cy="353060"/>
          </a:xfrm>
        </p:grpSpPr>
        <p:sp>
          <p:nvSpPr>
            <p:cNvPr id="54" name="Arco 53"/>
            <p:cNvSpPr/>
            <p:nvPr/>
          </p:nvSpPr>
          <p:spPr>
            <a:xfrm>
              <a:off x="4988560" y="2316034"/>
              <a:ext cx="158893" cy="278732"/>
            </a:xfrm>
            <a:prstGeom prst="arc">
              <a:avLst>
                <a:gd name="adj1" fmla="val 12927221"/>
                <a:gd name="adj2" fmla="val 20180332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Arco 54"/>
            <p:cNvSpPr/>
            <p:nvPr/>
          </p:nvSpPr>
          <p:spPr>
            <a:xfrm flipV="1">
              <a:off x="5142709" y="2247900"/>
              <a:ext cx="158893" cy="278732"/>
            </a:xfrm>
            <a:prstGeom prst="arc">
              <a:avLst>
                <a:gd name="adj1" fmla="val 11991736"/>
                <a:gd name="adj2" fmla="val 20135471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Arco 55"/>
            <p:cNvSpPr/>
            <p:nvPr/>
          </p:nvSpPr>
          <p:spPr>
            <a:xfrm>
              <a:off x="5296859" y="2319131"/>
              <a:ext cx="158893" cy="278732"/>
            </a:xfrm>
            <a:prstGeom prst="arc">
              <a:avLst>
                <a:gd name="adj1" fmla="val 12407764"/>
                <a:gd name="adj2" fmla="val 2008908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Arco 56"/>
            <p:cNvSpPr/>
            <p:nvPr/>
          </p:nvSpPr>
          <p:spPr>
            <a:xfrm flipV="1">
              <a:off x="5451008" y="2250997"/>
              <a:ext cx="158893" cy="278732"/>
            </a:xfrm>
            <a:prstGeom prst="arc">
              <a:avLst>
                <a:gd name="adj1" fmla="val 12057880"/>
                <a:gd name="adj2" fmla="val 2026171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Arco 57"/>
            <p:cNvSpPr/>
            <p:nvPr/>
          </p:nvSpPr>
          <p:spPr>
            <a:xfrm>
              <a:off x="5605158" y="2322228"/>
              <a:ext cx="158893" cy="278732"/>
            </a:xfrm>
            <a:prstGeom prst="arc">
              <a:avLst>
                <a:gd name="adj1" fmla="val 12213548"/>
                <a:gd name="adj2" fmla="val 2038153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Arco 58"/>
            <p:cNvSpPr/>
            <p:nvPr/>
          </p:nvSpPr>
          <p:spPr>
            <a:xfrm flipV="1">
              <a:off x="5759307" y="2254094"/>
              <a:ext cx="158893" cy="278732"/>
            </a:xfrm>
            <a:prstGeom prst="arc">
              <a:avLst>
                <a:gd name="adj1" fmla="val 11991736"/>
                <a:gd name="adj2" fmla="val 1963689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1507657" y="5713602"/>
            <a:ext cx="929640" cy="563880"/>
            <a:chOff x="3855720" y="2118360"/>
            <a:chExt cx="1991360" cy="1158240"/>
          </a:xfrm>
        </p:grpSpPr>
        <p:grpSp>
          <p:nvGrpSpPr>
            <p:cNvPr id="78" name="Grupo 77"/>
            <p:cNvGrpSpPr/>
            <p:nvPr/>
          </p:nvGrpSpPr>
          <p:grpSpPr>
            <a:xfrm>
              <a:off x="3855720" y="2118360"/>
              <a:ext cx="670560" cy="1137920"/>
              <a:chOff x="3855720" y="2118360"/>
              <a:chExt cx="670560" cy="1137920"/>
            </a:xfrm>
          </p:grpSpPr>
          <p:sp>
            <p:nvSpPr>
              <p:cNvPr id="85" name="Arco 84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" name="Arco 85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4516120" y="2128520"/>
              <a:ext cx="670560" cy="1137920"/>
              <a:chOff x="3855720" y="2118360"/>
              <a:chExt cx="670560" cy="1137920"/>
            </a:xfrm>
          </p:grpSpPr>
          <p:sp>
            <p:nvSpPr>
              <p:cNvPr id="83" name="Arco 82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4" name="Arco 83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0" name="Grupo 79"/>
            <p:cNvGrpSpPr/>
            <p:nvPr/>
          </p:nvGrpSpPr>
          <p:grpSpPr>
            <a:xfrm>
              <a:off x="5176520" y="2138680"/>
              <a:ext cx="670560" cy="1137920"/>
              <a:chOff x="3855720" y="2118360"/>
              <a:chExt cx="670560" cy="1137920"/>
            </a:xfrm>
          </p:grpSpPr>
          <p:sp>
            <p:nvSpPr>
              <p:cNvPr id="81" name="Arco 80"/>
              <p:cNvSpPr/>
              <p:nvPr/>
            </p:nvSpPr>
            <p:spPr>
              <a:xfrm>
                <a:off x="3855720" y="234188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Arco 81"/>
              <p:cNvSpPr/>
              <p:nvPr/>
            </p:nvSpPr>
            <p:spPr>
              <a:xfrm flipV="1">
                <a:off x="4185920" y="2118360"/>
                <a:ext cx="340360" cy="914400"/>
              </a:xfrm>
              <a:prstGeom prst="arc">
                <a:avLst>
                  <a:gd name="adj1" fmla="val 12927221"/>
                  <a:gd name="adj2" fmla="val 1963689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434058" y="5827589"/>
            <a:ext cx="929640" cy="353060"/>
            <a:chOff x="4988560" y="2247900"/>
            <a:chExt cx="929640" cy="353060"/>
          </a:xfrm>
        </p:grpSpPr>
        <p:sp>
          <p:nvSpPr>
            <p:cNvPr id="88" name="Arco 87"/>
            <p:cNvSpPr/>
            <p:nvPr/>
          </p:nvSpPr>
          <p:spPr>
            <a:xfrm>
              <a:off x="4988560" y="2316034"/>
              <a:ext cx="158893" cy="278732"/>
            </a:xfrm>
            <a:prstGeom prst="arc">
              <a:avLst>
                <a:gd name="adj1" fmla="val 12927221"/>
                <a:gd name="adj2" fmla="val 20180332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Arco 88"/>
            <p:cNvSpPr/>
            <p:nvPr/>
          </p:nvSpPr>
          <p:spPr>
            <a:xfrm flipV="1">
              <a:off x="5142709" y="2247900"/>
              <a:ext cx="158893" cy="278732"/>
            </a:xfrm>
            <a:prstGeom prst="arc">
              <a:avLst>
                <a:gd name="adj1" fmla="val 11991736"/>
                <a:gd name="adj2" fmla="val 20135471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Arco 89"/>
            <p:cNvSpPr/>
            <p:nvPr/>
          </p:nvSpPr>
          <p:spPr>
            <a:xfrm>
              <a:off x="5296859" y="2319131"/>
              <a:ext cx="158893" cy="278732"/>
            </a:xfrm>
            <a:prstGeom prst="arc">
              <a:avLst>
                <a:gd name="adj1" fmla="val 12407764"/>
                <a:gd name="adj2" fmla="val 2008908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Arco 90"/>
            <p:cNvSpPr/>
            <p:nvPr/>
          </p:nvSpPr>
          <p:spPr>
            <a:xfrm flipV="1">
              <a:off x="5451008" y="2250997"/>
              <a:ext cx="158893" cy="278732"/>
            </a:xfrm>
            <a:prstGeom prst="arc">
              <a:avLst>
                <a:gd name="adj1" fmla="val 12057880"/>
                <a:gd name="adj2" fmla="val 20261718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Arco 91"/>
            <p:cNvSpPr/>
            <p:nvPr/>
          </p:nvSpPr>
          <p:spPr>
            <a:xfrm>
              <a:off x="5605158" y="2322228"/>
              <a:ext cx="158893" cy="278732"/>
            </a:xfrm>
            <a:prstGeom prst="arc">
              <a:avLst>
                <a:gd name="adj1" fmla="val 12213548"/>
                <a:gd name="adj2" fmla="val 2038153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Arco 92"/>
            <p:cNvSpPr/>
            <p:nvPr/>
          </p:nvSpPr>
          <p:spPr>
            <a:xfrm flipV="1">
              <a:off x="5759307" y="2254094"/>
              <a:ext cx="158893" cy="278732"/>
            </a:xfrm>
            <a:prstGeom prst="arc">
              <a:avLst>
                <a:gd name="adj1" fmla="val 11991736"/>
                <a:gd name="adj2" fmla="val 19636896"/>
              </a:avLst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1 Cómo mapear una impedancia de carga normalizada y los valores  inmediatos que se obtienen. | by Oscar Arias | Entendiendo la Carta de Smith 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" y="279823"/>
            <a:ext cx="6774659" cy="63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8620"/>
            <a:ext cx="3221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CARTA  de  SMITH</a:t>
            </a:r>
            <a:endParaRPr lang="es-ES" sz="3200" b="1"/>
          </a:p>
        </p:txBody>
      </p:sp>
      <p:sp>
        <p:nvSpPr>
          <p:cNvPr id="3" name="2 CuadroTexto"/>
          <p:cNvSpPr txBox="1"/>
          <p:nvPr/>
        </p:nvSpPr>
        <p:spPr>
          <a:xfrm>
            <a:off x="5116744" y="545046"/>
            <a:ext cx="40272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smtClean="0"/>
              <a:t>Retícula de la impedancia distorsionada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02170" y="1718810"/>
            <a:ext cx="298992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smtClean="0"/>
              <a:t>.-  la impedancia </a:t>
            </a:r>
          </a:p>
          <a:p>
            <a:pPr>
              <a:lnSpc>
                <a:spcPct val="150000"/>
              </a:lnSpc>
            </a:pPr>
            <a:r>
              <a:rPr lang="es-ES" b="1" smtClean="0"/>
              <a:t>.- el </a:t>
            </a:r>
            <a:r>
              <a:rPr lang="es-ES" b="1" smtClean="0">
                <a:solidFill>
                  <a:srgbClr val="33CC33"/>
                </a:solidFill>
              </a:rPr>
              <a:t>factor de reflexión </a:t>
            </a:r>
            <a:r>
              <a:rPr lang="es-ES" b="1" smtClean="0"/>
              <a:t>(ROE) </a:t>
            </a:r>
          </a:p>
          <a:p>
            <a:pPr>
              <a:lnSpc>
                <a:spcPct val="150000"/>
              </a:lnSpc>
            </a:pPr>
            <a:r>
              <a:rPr lang="es-ES" b="1" smtClean="0"/>
              <a:t>.- el </a:t>
            </a:r>
            <a:r>
              <a:rPr lang="es-ES" b="1">
                <a:solidFill>
                  <a:srgbClr val="0033CC"/>
                </a:solidFill>
              </a:rPr>
              <a:t>factor de </a:t>
            </a:r>
            <a:r>
              <a:rPr lang="es-ES" b="1" smtClean="0">
                <a:solidFill>
                  <a:srgbClr val="0033CC"/>
                </a:solidFill>
              </a:rPr>
              <a:t>transmisión</a:t>
            </a:r>
            <a:endParaRPr lang="es-ES" b="1">
              <a:solidFill>
                <a:srgbClr val="0033CC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42130" y="1133745"/>
            <a:ext cx="327076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smtClean="0"/>
              <a:t>para poder representar a la vez: </a:t>
            </a:r>
          </a:p>
        </p:txBody>
      </p:sp>
    </p:spTree>
    <p:extLst>
      <p:ext uri="{BB962C8B-B14F-4D97-AF65-F5344CB8AC3E}">
        <p14:creationId xmlns:p14="http://schemas.microsoft.com/office/powerpoint/2010/main" val="10223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VERSIDAD NACIONAL AUTÓNOMA DE MÉXICO FACULTAD DE CIENCIAS  CARACTERIZACIÓN E IMPLEMENTACIÓN DE ANTENAS DE RF PARA SISTE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232"/>
            <a:ext cx="9080529" cy="50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6505" y="98630"/>
            <a:ext cx="287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IMPEDANCIA   y  </a:t>
            </a:r>
            <a:r>
              <a:rPr lang="es-ES" sz="2400" b="1" smtClean="0">
                <a:solidFill>
                  <a:srgbClr val="33CC33"/>
                </a:solidFill>
              </a:rPr>
              <a:t>ROE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22250" y="53625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smtClean="0"/>
              <a:t>Z = </a:t>
            </a:r>
            <a:r>
              <a:rPr lang="es-ES" sz="4000" smtClean="0">
                <a:solidFill>
                  <a:srgbClr val="FF0000"/>
                </a:solidFill>
              </a:rPr>
              <a:t>R</a:t>
            </a:r>
            <a:r>
              <a:rPr lang="es-ES" sz="4000" smtClean="0"/>
              <a:t> + j </a:t>
            </a:r>
            <a:r>
              <a:rPr lang="es-ES" sz="4000" smtClean="0">
                <a:solidFill>
                  <a:srgbClr val="0033CC"/>
                </a:solidFill>
              </a:rPr>
              <a:t>X</a:t>
            </a:r>
            <a:endParaRPr lang="es-ES" sz="4000">
              <a:solidFill>
                <a:srgbClr val="0033CC"/>
              </a:solidFill>
            </a:endParaRPr>
          </a:p>
        </p:txBody>
      </p:sp>
      <p:sp>
        <p:nvSpPr>
          <p:cNvPr id="4" name="3 Elipse"/>
          <p:cNvSpPr>
            <a:spLocks noChangeAspect="1"/>
          </p:cNvSpPr>
          <p:nvPr/>
        </p:nvSpPr>
        <p:spPr>
          <a:xfrm>
            <a:off x="1781299" y="1805049"/>
            <a:ext cx="4346369" cy="4259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22564" y="3516086"/>
            <a:ext cx="843148" cy="380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>
            <a:spLocks noChangeAspect="1"/>
          </p:cNvSpPr>
          <p:nvPr/>
        </p:nvSpPr>
        <p:spPr>
          <a:xfrm>
            <a:off x="2553195" y="2208810"/>
            <a:ext cx="3550722" cy="3431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7767355" y="638690"/>
            <a:ext cx="0" cy="35626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>
            <a:spLocks noChangeAspect="1"/>
          </p:cNvSpPr>
          <p:nvPr/>
        </p:nvSpPr>
        <p:spPr>
          <a:xfrm>
            <a:off x="3806915" y="2753925"/>
            <a:ext cx="2315756" cy="2340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79026" y="3332018"/>
            <a:ext cx="843148" cy="380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337085" y="1628800"/>
            <a:ext cx="2992582" cy="368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4838432" y="2054431"/>
            <a:ext cx="1277360" cy="1888177"/>
          </a:xfrm>
          <a:custGeom>
            <a:avLst/>
            <a:gdLst>
              <a:gd name="connsiteX0" fmla="*/ 1277360 w 1277360"/>
              <a:gd name="connsiteY0" fmla="*/ 1888177 h 1888177"/>
              <a:gd name="connsiteX1" fmla="*/ 980477 w 1277360"/>
              <a:gd name="connsiteY1" fmla="*/ 1828800 h 1888177"/>
              <a:gd name="connsiteX2" fmla="*/ 731095 w 1277360"/>
              <a:gd name="connsiteY2" fmla="*/ 1733798 h 1888177"/>
              <a:gd name="connsiteX3" fmla="*/ 457963 w 1277360"/>
              <a:gd name="connsiteY3" fmla="*/ 1543792 h 1888177"/>
              <a:gd name="connsiteX4" fmla="*/ 291708 w 1277360"/>
              <a:gd name="connsiteY4" fmla="*/ 1341912 h 1888177"/>
              <a:gd name="connsiteX5" fmla="*/ 149204 w 1277360"/>
              <a:gd name="connsiteY5" fmla="*/ 1080655 h 1888177"/>
              <a:gd name="connsiteX6" fmla="*/ 54202 w 1277360"/>
              <a:gd name="connsiteY6" fmla="*/ 890650 h 1888177"/>
              <a:gd name="connsiteX7" fmla="*/ 6700 w 1277360"/>
              <a:gd name="connsiteY7" fmla="*/ 665018 h 1888177"/>
              <a:gd name="connsiteX8" fmla="*/ 6700 w 1277360"/>
              <a:gd name="connsiteY8" fmla="*/ 308759 h 1888177"/>
              <a:gd name="connsiteX9" fmla="*/ 66077 w 1277360"/>
              <a:gd name="connsiteY9" fmla="*/ 106878 h 1888177"/>
              <a:gd name="connsiteX10" fmla="*/ 101703 w 1277360"/>
              <a:gd name="connsiteY10" fmla="*/ 0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360" h="1888177">
                <a:moveTo>
                  <a:pt x="1277360" y="1888177"/>
                </a:moveTo>
                <a:cubicBezTo>
                  <a:pt x="1174440" y="1871353"/>
                  <a:pt x="1071521" y="1854530"/>
                  <a:pt x="980477" y="1828800"/>
                </a:cubicBezTo>
                <a:cubicBezTo>
                  <a:pt x="889433" y="1803070"/>
                  <a:pt x="818181" y="1781299"/>
                  <a:pt x="731095" y="1733798"/>
                </a:cubicBezTo>
                <a:cubicBezTo>
                  <a:pt x="644009" y="1686297"/>
                  <a:pt x="531194" y="1609106"/>
                  <a:pt x="457963" y="1543792"/>
                </a:cubicBezTo>
                <a:cubicBezTo>
                  <a:pt x="384732" y="1478478"/>
                  <a:pt x="343168" y="1419101"/>
                  <a:pt x="291708" y="1341912"/>
                </a:cubicBezTo>
                <a:cubicBezTo>
                  <a:pt x="240248" y="1264723"/>
                  <a:pt x="188788" y="1155865"/>
                  <a:pt x="149204" y="1080655"/>
                </a:cubicBezTo>
                <a:cubicBezTo>
                  <a:pt x="109620" y="1005445"/>
                  <a:pt x="77953" y="959923"/>
                  <a:pt x="54202" y="890650"/>
                </a:cubicBezTo>
                <a:cubicBezTo>
                  <a:pt x="30451" y="821377"/>
                  <a:pt x="14617" y="762000"/>
                  <a:pt x="6700" y="665018"/>
                </a:cubicBezTo>
                <a:cubicBezTo>
                  <a:pt x="-1217" y="568036"/>
                  <a:pt x="-3196" y="401782"/>
                  <a:pt x="6700" y="308759"/>
                </a:cubicBezTo>
                <a:cubicBezTo>
                  <a:pt x="16596" y="215736"/>
                  <a:pt x="50243" y="158338"/>
                  <a:pt x="66077" y="106878"/>
                </a:cubicBezTo>
                <a:cubicBezTo>
                  <a:pt x="81911" y="55418"/>
                  <a:pt x="91807" y="27709"/>
                  <a:pt x="101703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8739152" y="684212"/>
            <a:ext cx="0" cy="356260"/>
          </a:xfrm>
          <a:prstGeom prst="straightConnector1">
            <a:avLst/>
          </a:prstGeom>
          <a:ln w="762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orma libre"/>
          <p:cNvSpPr/>
          <p:nvPr/>
        </p:nvSpPr>
        <p:spPr>
          <a:xfrm flipV="1">
            <a:off x="4836453" y="3964379"/>
            <a:ext cx="1277360" cy="1888177"/>
          </a:xfrm>
          <a:custGeom>
            <a:avLst/>
            <a:gdLst>
              <a:gd name="connsiteX0" fmla="*/ 1277360 w 1277360"/>
              <a:gd name="connsiteY0" fmla="*/ 1888177 h 1888177"/>
              <a:gd name="connsiteX1" fmla="*/ 980477 w 1277360"/>
              <a:gd name="connsiteY1" fmla="*/ 1828800 h 1888177"/>
              <a:gd name="connsiteX2" fmla="*/ 731095 w 1277360"/>
              <a:gd name="connsiteY2" fmla="*/ 1733798 h 1888177"/>
              <a:gd name="connsiteX3" fmla="*/ 457963 w 1277360"/>
              <a:gd name="connsiteY3" fmla="*/ 1543792 h 1888177"/>
              <a:gd name="connsiteX4" fmla="*/ 291708 w 1277360"/>
              <a:gd name="connsiteY4" fmla="*/ 1341912 h 1888177"/>
              <a:gd name="connsiteX5" fmla="*/ 149204 w 1277360"/>
              <a:gd name="connsiteY5" fmla="*/ 1080655 h 1888177"/>
              <a:gd name="connsiteX6" fmla="*/ 54202 w 1277360"/>
              <a:gd name="connsiteY6" fmla="*/ 890650 h 1888177"/>
              <a:gd name="connsiteX7" fmla="*/ 6700 w 1277360"/>
              <a:gd name="connsiteY7" fmla="*/ 665018 h 1888177"/>
              <a:gd name="connsiteX8" fmla="*/ 6700 w 1277360"/>
              <a:gd name="connsiteY8" fmla="*/ 308759 h 1888177"/>
              <a:gd name="connsiteX9" fmla="*/ 66077 w 1277360"/>
              <a:gd name="connsiteY9" fmla="*/ 106878 h 1888177"/>
              <a:gd name="connsiteX10" fmla="*/ 101703 w 1277360"/>
              <a:gd name="connsiteY10" fmla="*/ 0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360" h="1888177">
                <a:moveTo>
                  <a:pt x="1277360" y="1888177"/>
                </a:moveTo>
                <a:cubicBezTo>
                  <a:pt x="1174440" y="1871353"/>
                  <a:pt x="1071521" y="1854530"/>
                  <a:pt x="980477" y="1828800"/>
                </a:cubicBezTo>
                <a:cubicBezTo>
                  <a:pt x="889433" y="1803070"/>
                  <a:pt x="818181" y="1781299"/>
                  <a:pt x="731095" y="1733798"/>
                </a:cubicBezTo>
                <a:cubicBezTo>
                  <a:pt x="644009" y="1686297"/>
                  <a:pt x="531194" y="1609106"/>
                  <a:pt x="457963" y="1543792"/>
                </a:cubicBezTo>
                <a:cubicBezTo>
                  <a:pt x="384732" y="1478478"/>
                  <a:pt x="343168" y="1419101"/>
                  <a:pt x="291708" y="1341912"/>
                </a:cubicBezTo>
                <a:cubicBezTo>
                  <a:pt x="240248" y="1264723"/>
                  <a:pt x="188788" y="1155865"/>
                  <a:pt x="149204" y="1080655"/>
                </a:cubicBezTo>
                <a:cubicBezTo>
                  <a:pt x="109620" y="1005445"/>
                  <a:pt x="77953" y="959923"/>
                  <a:pt x="54202" y="890650"/>
                </a:cubicBezTo>
                <a:cubicBezTo>
                  <a:pt x="30451" y="821377"/>
                  <a:pt x="14617" y="762000"/>
                  <a:pt x="6700" y="665018"/>
                </a:cubicBezTo>
                <a:cubicBezTo>
                  <a:pt x="-1217" y="568036"/>
                  <a:pt x="-3196" y="401782"/>
                  <a:pt x="6700" y="308759"/>
                </a:cubicBezTo>
                <a:cubicBezTo>
                  <a:pt x="16596" y="215736"/>
                  <a:pt x="50243" y="158338"/>
                  <a:pt x="66077" y="106878"/>
                </a:cubicBezTo>
                <a:cubicBezTo>
                  <a:pt x="81911" y="55418"/>
                  <a:pt x="91807" y="27709"/>
                  <a:pt x="101703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orma libre"/>
          <p:cNvSpPr/>
          <p:nvPr/>
        </p:nvSpPr>
        <p:spPr>
          <a:xfrm>
            <a:off x="3966358" y="1864426"/>
            <a:ext cx="2173185" cy="2090057"/>
          </a:xfrm>
          <a:custGeom>
            <a:avLst/>
            <a:gdLst>
              <a:gd name="connsiteX0" fmla="*/ 2173185 w 2173185"/>
              <a:gd name="connsiteY0" fmla="*/ 2090057 h 2090057"/>
              <a:gd name="connsiteX1" fmla="*/ 1603169 w 2173185"/>
              <a:gd name="connsiteY1" fmla="*/ 1983179 h 2090057"/>
              <a:gd name="connsiteX2" fmla="*/ 1211284 w 2173185"/>
              <a:gd name="connsiteY2" fmla="*/ 1816925 h 2090057"/>
              <a:gd name="connsiteX3" fmla="*/ 950026 w 2173185"/>
              <a:gd name="connsiteY3" fmla="*/ 1650670 h 2090057"/>
              <a:gd name="connsiteX4" fmla="*/ 676894 w 2173185"/>
              <a:gd name="connsiteY4" fmla="*/ 1413164 h 2090057"/>
              <a:gd name="connsiteX5" fmla="*/ 498764 w 2173185"/>
              <a:gd name="connsiteY5" fmla="*/ 1223158 h 2090057"/>
              <a:gd name="connsiteX6" fmla="*/ 320634 w 2173185"/>
              <a:gd name="connsiteY6" fmla="*/ 950026 h 2090057"/>
              <a:gd name="connsiteX7" fmla="*/ 178130 w 2173185"/>
              <a:gd name="connsiteY7" fmla="*/ 676893 h 2090057"/>
              <a:gd name="connsiteX8" fmla="*/ 118754 w 2173185"/>
              <a:gd name="connsiteY8" fmla="*/ 498764 h 2090057"/>
              <a:gd name="connsiteX9" fmla="*/ 35626 w 2173185"/>
              <a:gd name="connsiteY9" fmla="*/ 225631 h 2090057"/>
              <a:gd name="connsiteX10" fmla="*/ 0 w 2173185"/>
              <a:gd name="connsiteY10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3185" h="2090057">
                <a:moveTo>
                  <a:pt x="2173185" y="2090057"/>
                </a:moveTo>
                <a:cubicBezTo>
                  <a:pt x="1968335" y="2059379"/>
                  <a:pt x="1763486" y="2028701"/>
                  <a:pt x="1603169" y="1983179"/>
                </a:cubicBezTo>
                <a:cubicBezTo>
                  <a:pt x="1442852" y="1937657"/>
                  <a:pt x="1320141" y="1872343"/>
                  <a:pt x="1211284" y="1816925"/>
                </a:cubicBezTo>
                <a:cubicBezTo>
                  <a:pt x="1102427" y="1761507"/>
                  <a:pt x="1039091" y="1717964"/>
                  <a:pt x="950026" y="1650670"/>
                </a:cubicBezTo>
                <a:cubicBezTo>
                  <a:pt x="860961" y="1583376"/>
                  <a:pt x="752104" y="1484416"/>
                  <a:pt x="676894" y="1413164"/>
                </a:cubicBezTo>
                <a:cubicBezTo>
                  <a:pt x="601684" y="1341912"/>
                  <a:pt x="558141" y="1300348"/>
                  <a:pt x="498764" y="1223158"/>
                </a:cubicBezTo>
                <a:cubicBezTo>
                  <a:pt x="439387" y="1145968"/>
                  <a:pt x="374073" y="1041070"/>
                  <a:pt x="320634" y="950026"/>
                </a:cubicBezTo>
                <a:cubicBezTo>
                  <a:pt x="267195" y="858982"/>
                  <a:pt x="211777" y="752103"/>
                  <a:pt x="178130" y="676893"/>
                </a:cubicBezTo>
                <a:cubicBezTo>
                  <a:pt x="144483" y="601683"/>
                  <a:pt x="142505" y="573974"/>
                  <a:pt x="118754" y="498764"/>
                </a:cubicBezTo>
                <a:cubicBezTo>
                  <a:pt x="95003" y="423554"/>
                  <a:pt x="55418" y="308758"/>
                  <a:pt x="35626" y="225631"/>
                </a:cubicBezTo>
                <a:cubicBezTo>
                  <a:pt x="15834" y="142504"/>
                  <a:pt x="7917" y="71252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orma libre"/>
          <p:cNvSpPr/>
          <p:nvPr/>
        </p:nvSpPr>
        <p:spPr>
          <a:xfrm flipV="1">
            <a:off x="3942608" y="3964379"/>
            <a:ext cx="2147455" cy="2127662"/>
          </a:xfrm>
          <a:custGeom>
            <a:avLst/>
            <a:gdLst>
              <a:gd name="connsiteX0" fmla="*/ 2173185 w 2173185"/>
              <a:gd name="connsiteY0" fmla="*/ 2090057 h 2090057"/>
              <a:gd name="connsiteX1" fmla="*/ 1603169 w 2173185"/>
              <a:gd name="connsiteY1" fmla="*/ 1983179 h 2090057"/>
              <a:gd name="connsiteX2" fmla="*/ 1211284 w 2173185"/>
              <a:gd name="connsiteY2" fmla="*/ 1816925 h 2090057"/>
              <a:gd name="connsiteX3" fmla="*/ 950026 w 2173185"/>
              <a:gd name="connsiteY3" fmla="*/ 1650670 h 2090057"/>
              <a:gd name="connsiteX4" fmla="*/ 676894 w 2173185"/>
              <a:gd name="connsiteY4" fmla="*/ 1413164 h 2090057"/>
              <a:gd name="connsiteX5" fmla="*/ 498764 w 2173185"/>
              <a:gd name="connsiteY5" fmla="*/ 1223158 h 2090057"/>
              <a:gd name="connsiteX6" fmla="*/ 320634 w 2173185"/>
              <a:gd name="connsiteY6" fmla="*/ 950026 h 2090057"/>
              <a:gd name="connsiteX7" fmla="*/ 178130 w 2173185"/>
              <a:gd name="connsiteY7" fmla="*/ 676893 h 2090057"/>
              <a:gd name="connsiteX8" fmla="*/ 118754 w 2173185"/>
              <a:gd name="connsiteY8" fmla="*/ 498764 h 2090057"/>
              <a:gd name="connsiteX9" fmla="*/ 35626 w 2173185"/>
              <a:gd name="connsiteY9" fmla="*/ 225631 h 2090057"/>
              <a:gd name="connsiteX10" fmla="*/ 0 w 2173185"/>
              <a:gd name="connsiteY10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3185" h="2090057">
                <a:moveTo>
                  <a:pt x="2173185" y="2090057"/>
                </a:moveTo>
                <a:cubicBezTo>
                  <a:pt x="1968335" y="2059379"/>
                  <a:pt x="1763486" y="2028701"/>
                  <a:pt x="1603169" y="1983179"/>
                </a:cubicBezTo>
                <a:cubicBezTo>
                  <a:pt x="1442852" y="1937657"/>
                  <a:pt x="1320141" y="1872343"/>
                  <a:pt x="1211284" y="1816925"/>
                </a:cubicBezTo>
                <a:cubicBezTo>
                  <a:pt x="1102427" y="1761507"/>
                  <a:pt x="1039091" y="1717964"/>
                  <a:pt x="950026" y="1650670"/>
                </a:cubicBezTo>
                <a:cubicBezTo>
                  <a:pt x="860961" y="1583376"/>
                  <a:pt x="752104" y="1484416"/>
                  <a:pt x="676894" y="1413164"/>
                </a:cubicBezTo>
                <a:cubicBezTo>
                  <a:pt x="601684" y="1341912"/>
                  <a:pt x="558141" y="1300348"/>
                  <a:pt x="498764" y="1223158"/>
                </a:cubicBezTo>
                <a:cubicBezTo>
                  <a:pt x="439387" y="1145968"/>
                  <a:pt x="374073" y="1041070"/>
                  <a:pt x="320634" y="950026"/>
                </a:cubicBezTo>
                <a:cubicBezTo>
                  <a:pt x="267195" y="858982"/>
                  <a:pt x="211777" y="752103"/>
                  <a:pt x="178130" y="676893"/>
                </a:cubicBezTo>
                <a:cubicBezTo>
                  <a:pt x="144483" y="601683"/>
                  <a:pt x="142505" y="573974"/>
                  <a:pt x="118754" y="498764"/>
                </a:cubicBezTo>
                <a:cubicBezTo>
                  <a:pt x="95003" y="423554"/>
                  <a:pt x="55418" y="308758"/>
                  <a:pt x="35626" y="225631"/>
                </a:cubicBezTo>
                <a:cubicBezTo>
                  <a:pt x="15834" y="142504"/>
                  <a:pt x="7917" y="71252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2729345" y="2176153"/>
            <a:ext cx="3396343" cy="1769423"/>
          </a:xfrm>
          <a:custGeom>
            <a:avLst/>
            <a:gdLst>
              <a:gd name="connsiteX0" fmla="*/ 3396343 w 3396343"/>
              <a:gd name="connsiteY0" fmla="*/ 1769423 h 1769423"/>
              <a:gd name="connsiteX1" fmla="*/ 2695699 w 3396343"/>
              <a:gd name="connsiteY1" fmla="*/ 1662546 h 1769423"/>
              <a:gd name="connsiteX2" fmla="*/ 2220686 w 3396343"/>
              <a:gd name="connsiteY2" fmla="*/ 1555668 h 1769423"/>
              <a:gd name="connsiteX3" fmla="*/ 1603169 w 3396343"/>
              <a:gd name="connsiteY3" fmla="*/ 1306286 h 1769423"/>
              <a:gd name="connsiteX4" fmla="*/ 1056904 w 3396343"/>
              <a:gd name="connsiteY4" fmla="*/ 1009403 h 1769423"/>
              <a:gd name="connsiteX5" fmla="*/ 605642 w 3396343"/>
              <a:gd name="connsiteY5" fmla="*/ 653143 h 1769423"/>
              <a:gd name="connsiteX6" fmla="*/ 249382 w 3396343"/>
              <a:gd name="connsiteY6" fmla="*/ 273133 h 1769423"/>
              <a:gd name="connsiteX7" fmla="*/ 0 w 3396343"/>
              <a:gd name="connsiteY7" fmla="*/ 0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6343" h="1769423">
                <a:moveTo>
                  <a:pt x="3396343" y="1769423"/>
                </a:moveTo>
                <a:cubicBezTo>
                  <a:pt x="3143992" y="1733797"/>
                  <a:pt x="2891642" y="1698172"/>
                  <a:pt x="2695699" y="1662546"/>
                </a:cubicBezTo>
                <a:cubicBezTo>
                  <a:pt x="2499756" y="1626920"/>
                  <a:pt x="2402774" y="1615045"/>
                  <a:pt x="2220686" y="1555668"/>
                </a:cubicBezTo>
                <a:cubicBezTo>
                  <a:pt x="2038598" y="1496291"/>
                  <a:pt x="1797133" y="1397330"/>
                  <a:pt x="1603169" y="1306286"/>
                </a:cubicBezTo>
                <a:cubicBezTo>
                  <a:pt x="1409205" y="1215242"/>
                  <a:pt x="1223158" y="1118260"/>
                  <a:pt x="1056904" y="1009403"/>
                </a:cubicBezTo>
                <a:cubicBezTo>
                  <a:pt x="890649" y="900546"/>
                  <a:pt x="740229" y="775855"/>
                  <a:pt x="605642" y="653143"/>
                </a:cubicBezTo>
                <a:cubicBezTo>
                  <a:pt x="471055" y="530431"/>
                  <a:pt x="350322" y="381990"/>
                  <a:pt x="249382" y="273133"/>
                </a:cubicBezTo>
                <a:cubicBezTo>
                  <a:pt x="148442" y="164276"/>
                  <a:pt x="74221" y="82138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 flipV="1">
            <a:off x="2726795" y="3924055"/>
            <a:ext cx="3396343" cy="1769423"/>
          </a:xfrm>
          <a:custGeom>
            <a:avLst/>
            <a:gdLst>
              <a:gd name="connsiteX0" fmla="*/ 3396343 w 3396343"/>
              <a:gd name="connsiteY0" fmla="*/ 1769423 h 1769423"/>
              <a:gd name="connsiteX1" fmla="*/ 2695699 w 3396343"/>
              <a:gd name="connsiteY1" fmla="*/ 1662546 h 1769423"/>
              <a:gd name="connsiteX2" fmla="*/ 2220686 w 3396343"/>
              <a:gd name="connsiteY2" fmla="*/ 1555668 h 1769423"/>
              <a:gd name="connsiteX3" fmla="*/ 1603169 w 3396343"/>
              <a:gd name="connsiteY3" fmla="*/ 1306286 h 1769423"/>
              <a:gd name="connsiteX4" fmla="*/ 1056904 w 3396343"/>
              <a:gd name="connsiteY4" fmla="*/ 1009403 h 1769423"/>
              <a:gd name="connsiteX5" fmla="*/ 605642 w 3396343"/>
              <a:gd name="connsiteY5" fmla="*/ 653143 h 1769423"/>
              <a:gd name="connsiteX6" fmla="*/ 249382 w 3396343"/>
              <a:gd name="connsiteY6" fmla="*/ 273133 h 1769423"/>
              <a:gd name="connsiteX7" fmla="*/ 0 w 3396343"/>
              <a:gd name="connsiteY7" fmla="*/ 0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6343" h="1769423">
                <a:moveTo>
                  <a:pt x="3396343" y="1769423"/>
                </a:moveTo>
                <a:cubicBezTo>
                  <a:pt x="3143992" y="1733797"/>
                  <a:pt x="2891642" y="1698172"/>
                  <a:pt x="2695699" y="1662546"/>
                </a:cubicBezTo>
                <a:cubicBezTo>
                  <a:pt x="2499756" y="1626920"/>
                  <a:pt x="2402774" y="1615045"/>
                  <a:pt x="2220686" y="1555668"/>
                </a:cubicBezTo>
                <a:cubicBezTo>
                  <a:pt x="2038598" y="1496291"/>
                  <a:pt x="1797133" y="1397330"/>
                  <a:pt x="1603169" y="1306286"/>
                </a:cubicBezTo>
                <a:cubicBezTo>
                  <a:pt x="1409205" y="1215242"/>
                  <a:pt x="1223158" y="1118260"/>
                  <a:pt x="1056904" y="1009403"/>
                </a:cubicBezTo>
                <a:cubicBezTo>
                  <a:pt x="890649" y="900546"/>
                  <a:pt x="740229" y="775855"/>
                  <a:pt x="605642" y="653143"/>
                </a:cubicBezTo>
                <a:cubicBezTo>
                  <a:pt x="471055" y="530431"/>
                  <a:pt x="350322" y="381990"/>
                  <a:pt x="249382" y="273133"/>
                </a:cubicBezTo>
                <a:cubicBezTo>
                  <a:pt x="148442" y="164276"/>
                  <a:pt x="74221" y="82138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2042556" y="2945080"/>
            <a:ext cx="4108862" cy="940072"/>
          </a:xfrm>
          <a:custGeom>
            <a:avLst/>
            <a:gdLst>
              <a:gd name="connsiteX0" fmla="*/ 4108862 w 4108862"/>
              <a:gd name="connsiteY0" fmla="*/ 926275 h 940072"/>
              <a:gd name="connsiteX1" fmla="*/ 3455719 w 4108862"/>
              <a:gd name="connsiteY1" fmla="*/ 938150 h 940072"/>
              <a:gd name="connsiteX2" fmla="*/ 2731325 w 4108862"/>
              <a:gd name="connsiteY2" fmla="*/ 890649 h 940072"/>
              <a:gd name="connsiteX3" fmla="*/ 2125683 w 4108862"/>
              <a:gd name="connsiteY3" fmla="*/ 795647 h 940072"/>
              <a:gd name="connsiteX4" fmla="*/ 1460665 w 4108862"/>
              <a:gd name="connsiteY4" fmla="*/ 629392 h 940072"/>
              <a:gd name="connsiteX5" fmla="*/ 973776 w 4108862"/>
              <a:gd name="connsiteY5" fmla="*/ 439387 h 940072"/>
              <a:gd name="connsiteX6" fmla="*/ 522514 w 4108862"/>
              <a:gd name="connsiteY6" fmla="*/ 261257 h 940072"/>
              <a:gd name="connsiteX7" fmla="*/ 0 w 4108862"/>
              <a:gd name="connsiteY7" fmla="*/ 0 h 9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8862" h="940072">
                <a:moveTo>
                  <a:pt x="4108862" y="926275"/>
                </a:moveTo>
                <a:cubicBezTo>
                  <a:pt x="3897085" y="935181"/>
                  <a:pt x="3685308" y="944088"/>
                  <a:pt x="3455719" y="938150"/>
                </a:cubicBezTo>
                <a:cubicBezTo>
                  <a:pt x="3226130" y="932212"/>
                  <a:pt x="2952998" y="914399"/>
                  <a:pt x="2731325" y="890649"/>
                </a:cubicBezTo>
                <a:cubicBezTo>
                  <a:pt x="2509652" y="866898"/>
                  <a:pt x="2337460" y="839190"/>
                  <a:pt x="2125683" y="795647"/>
                </a:cubicBezTo>
                <a:cubicBezTo>
                  <a:pt x="1913906" y="752104"/>
                  <a:pt x="1652649" y="688769"/>
                  <a:pt x="1460665" y="629392"/>
                </a:cubicBezTo>
                <a:cubicBezTo>
                  <a:pt x="1268680" y="570015"/>
                  <a:pt x="973776" y="439387"/>
                  <a:pt x="973776" y="439387"/>
                </a:cubicBezTo>
                <a:cubicBezTo>
                  <a:pt x="817418" y="378031"/>
                  <a:pt x="684810" y="334488"/>
                  <a:pt x="522514" y="261257"/>
                </a:cubicBezTo>
                <a:cubicBezTo>
                  <a:pt x="360218" y="188026"/>
                  <a:pt x="180109" y="94013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372592" y="1235034"/>
            <a:ext cx="1128156" cy="4987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orma libre"/>
          <p:cNvSpPr/>
          <p:nvPr/>
        </p:nvSpPr>
        <p:spPr>
          <a:xfrm flipV="1">
            <a:off x="2016826" y="3940628"/>
            <a:ext cx="4108862" cy="940072"/>
          </a:xfrm>
          <a:custGeom>
            <a:avLst/>
            <a:gdLst>
              <a:gd name="connsiteX0" fmla="*/ 4108862 w 4108862"/>
              <a:gd name="connsiteY0" fmla="*/ 926275 h 940072"/>
              <a:gd name="connsiteX1" fmla="*/ 3455719 w 4108862"/>
              <a:gd name="connsiteY1" fmla="*/ 938150 h 940072"/>
              <a:gd name="connsiteX2" fmla="*/ 2731325 w 4108862"/>
              <a:gd name="connsiteY2" fmla="*/ 890649 h 940072"/>
              <a:gd name="connsiteX3" fmla="*/ 2125683 w 4108862"/>
              <a:gd name="connsiteY3" fmla="*/ 795647 h 940072"/>
              <a:gd name="connsiteX4" fmla="*/ 1460665 w 4108862"/>
              <a:gd name="connsiteY4" fmla="*/ 629392 h 940072"/>
              <a:gd name="connsiteX5" fmla="*/ 973776 w 4108862"/>
              <a:gd name="connsiteY5" fmla="*/ 439387 h 940072"/>
              <a:gd name="connsiteX6" fmla="*/ 522514 w 4108862"/>
              <a:gd name="connsiteY6" fmla="*/ 261257 h 940072"/>
              <a:gd name="connsiteX7" fmla="*/ 0 w 4108862"/>
              <a:gd name="connsiteY7" fmla="*/ 0 h 9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8862" h="940072">
                <a:moveTo>
                  <a:pt x="4108862" y="926275"/>
                </a:moveTo>
                <a:cubicBezTo>
                  <a:pt x="3897085" y="935181"/>
                  <a:pt x="3685308" y="944088"/>
                  <a:pt x="3455719" y="938150"/>
                </a:cubicBezTo>
                <a:cubicBezTo>
                  <a:pt x="3226130" y="932212"/>
                  <a:pt x="2952998" y="914399"/>
                  <a:pt x="2731325" y="890649"/>
                </a:cubicBezTo>
                <a:cubicBezTo>
                  <a:pt x="2509652" y="866898"/>
                  <a:pt x="2337460" y="839190"/>
                  <a:pt x="2125683" y="795647"/>
                </a:cubicBezTo>
                <a:cubicBezTo>
                  <a:pt x="1913906" y="752104"/>
                  <a:pt x="1652649" y="688769"/>
                  <a:pt x="1460665" y="629392"/>
                </a:cubicBezTo>
                <a:cubicBezTo>
                  <a:pt x="1268680" y="570015"/>
                  <a:pt x="973776" y="439387"/>
                  <a:pt x="973776" y="439387"/>
                </a:cubicBezTo>
                <a:cubicBezTo>
                  <a:pt x="817418" y="378031"/>
                  <a:pt x="684810" y="334488"/>
                  <a:pt x="522514" y="261257"/>
                </a:cubicBezTo>
                <a:cubicBezTo>
                  <a:pt x="360218" y="188026"/>
                  <a:pt x="180109" y="94013"/>
                  <a:pt x="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256805" y="5401294"/>
            <a:ext cx="1128156" cy="4987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188026" y="1601190"/>
            <a:ext cx="2992582" cy="36813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484420" y="5520047"/>
            <a:ext cx="3350821" cy="368135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1748642" y="3888646"/>
            <a:ext cx="4384382" cy="56857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>
            <a:spLocks noChangeAspect="1"/>
          </p:cNvSpPr>
          <p:nvPr/>
        </p:nvSpPr>
        <p:spPr>
          <a:xfrm>
            <a:off x="6005831" y="3850334"/>
            <a:ext cx="187276" cy="187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2859973" y="2909454"/>
            <a:ext cx="2198916" cy="2090058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3467594" y="3428999"/>
            <a:ext cx="1059402" cy="1024247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2351314" y="2339439"/>
            <a:ext cx="3253839" cy="3241964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1" grpId="0" animBg="1"/>
      <p:bldP spid="13" grpId="0" animBg="1"/>
      <p:bldP spid="16" grpId="0" animBg="1"/>
      <p:bldP spid="14" grpId="0" animBg="1"/>
      <p:bldP spid="19" grpId="0" animBg="1"/>
      <p:bldP spid="17" grpId="0" animBg="1"/>
      <p:bldP spid="21" grpId="0" animBg="1"/>
      <p:bldP spid="22" grpId="0" animBg="1"/>
      <p:bldP spid="20" grpId="0" animBg="1"/>
      <p:bldP spid="24" grpId="0" animBg="1"/>
      <p:bldP spid="25" grpId="0" animBg="1"/>
      <p:bldP spid="26" grpId="0" animBg="1"/>
      <p:bldP spid="30" grpId="0" animBg="1"/>
      <p:bldP spid="10" grpId="0" animBg="1"/>
      <p:bldP spid="28" grpId="0" animBg="1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654" y="167158"/>
            <a:ext cx="213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IMPEDANCIA</a:t>
            </a:r>
            <a:endParaRPr lang="es-ES" sz="2800" b="1"/>
          </a:p>
        </p:txBody>
      </p:sp>
      <p:sp>
        <p:nvSpPr>
          <p:cNvPr id="6" name="5 CuadroTexto"/>
          <p:cNvSpPr txBox="1"/>
          <p:nvPr/>
        </p:nvSpPr>
        <p:spPr>
          <a:xfrm>
            <a:off x="3820610" y="86298"/>
            <a:ext cx="1639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>
                <a:solidFill>
                  <a:srgbClr val="33CC33"/>
                </a:solidFill>
              </a:rPr>
              <a:t>FACTOR  de</a:t>
            </a:r>
          </a:p>
          <a:p>
            <a:pPr algn="ctr"/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5960" y="105734"/>
            <a:ext cx="97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ROE</a:t>
            </a:r>
            <a:endParaRPr lang="es-ES" sz="3600" b="1"/>
          </a:p>
        </p:txBody>
      </p:sp>
      <p:sp>
        <p:nvSpPr>
          <p:cNvPr id="9" name="8 Flecha izquierda y derecha"/>
          <p:cNvSpPr/>
          <p:nvPr/>
        </p:nvSpPr>
        <p:spPr>
          <a:xfrm>
            <a:off x="2612572" y="199225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>
            <a:off x="5828805" y="209121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610898" y="2454644"/>
            <a:ext cx="402725" cy="603453"/>
            <a:chOff x="683568" y="2268187"/>
            <a:chExt cx="402725" cy="603453"/>
          </a:xfrm>
        </p:grpSpPr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83568" y="2348880"/>
              <a:ext cx="402725" cy="4027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736270" y="2268187"/>
              <a:ext cx="270176" cy="603453"/>
              <a:chOff x="3923928" y="1090919"/>
              <a:chExt cx="645115" cy="1308265"/>
            </a:xfrm>
          </p:grpSpPr>
          <p:sp>
            <p:nvSpPr>
              <p:cNvPr id="12" name="11 Arco"/>
              <p:cNvSpPr/>
              <p:nvPr/>
            </p:nvSpPr>
            <p:spPr>
              <a:xfrm>
                <a:off x="3923928" y="1484784"/>
                <a:ext cx="338336" cy="914400"/>
              </a:xfrm>
              <a:prstGeom prst="arc">
                <a:avLst>
                  <a:gd name="adj1" fmla="val 14407910"/>
                  <a:gd name="adj2" fmla="val 186016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Arco"/>
              <p:cNvSpPr/>
              <p:nvPr/>
            </p:nvSpPr>
            <p:spPr>
              <a:xfrm flipV="1">
                <a:off x="4230707" y="1090919"/>
                <a:ext cx="338336" cy="914400"/>
              </a:xfrm>
              <a:prstGeom prst="arc">
                <a:avLst>
                  <a:gd name="adj1" fmla="val 13779675"/>
                  <a:gd name="adj2" fmla="val 1853590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20" name="19 Conector recto"/>
          <p:cNvCxnSpPr/>
          <p:nvPr/>
        </p:nvCxnSpPr>
        <p:spPr>
          <a:xfrm>
            <a:off x="826922" y="223618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32670" y="224405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1033945" y="2175297"/>
            <a:ext cx="439387" cy="16625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808920" y="294038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495709" y="2242073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>
            <a:spLocks noChangeAspect="1"/>
          </p:cNvSpPr>
          <p:nvPr/>
        </p:nvSpPr>
        <p:spPr>
          <a:xfrm>
            <a:off x="1709020" y="2210924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1730274" y="3198537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61720" y="2015257"/>
            <a:ext cx="1080654" cy="141316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806104" y="32265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9" idx="6"/>
          </p:cNvCxnSpPr>
          <p:nvPr/>
        </p:nvCxnSpPr>
        <p:spPr>
          <a:xfrm flipV="1">
            <a:off x="1771793" y="2240888"/>
            <a:ext cx="221843" cy="1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1990925" y="2187173"/>
            <a:ext cx="5723906" cy="9500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781690" y="3158970"/>
            <a:ext cx="5943038" cy="95003"/>
            <a:chOff x="1996863" y="2153116"/>
            <a:chExt cx="5943038" cy="95003"/>
          </a:xfrm>
          <a:solidFill>
            <a:srgbClr val="FF9900"/>
          </a:solidFill>
        </p:grpSpPr>
        <p:cxnSp>
          <p:nvCxnSpPr>
            <p:cNvPr id="52" name="51 Conector recto"/>
            <p:cNvCxnSpPr/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2215995" y="2153116"/>
              <a:ext cx="5723906" cy="950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 flipH="1">
            <a:off x="7715955" y="2208944"/>
            <a:ext cx="284616" cy="62773"/>
            <a:chOff x="1934090" y="2176867"/>
            <a:chExt cx="284616" cy="62773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stCxn id="55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 flipH="1">
            <a:off x="7737727" y="3180742"/>
            <a:ext cx="284616" cy="62773"/>
            <a:chOff x="1934090" y="2176867"/>
            <a:chExt cx="284616" cy="62773"/>
          </a:xfrm>
        </p:grpSpPr>
        <p:sp>
          <p:nvSpPr>
            <p:cNvPr id="59" name="58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59 Conector recto"/>
            <p:cNvCxnSpPr>
              <a:stCxn id="59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8003254" y="2250648"/>
            <a:ext cx="308056" cy="180245"/>
            <a:chOff x="8075924" y="2064191"/>
            <a:chExt cx="308056" cy="180245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 flipV="1">
            <a:off x="8036901" y="3032440"/>
            <a:ext cx="308056" cy="180245"/>
            <a:chOff x="8075924" y="2064191"/>
            <a:chExt cx="308056" cy="180245"/>
          </a:xfrm>
        </p:grpSpPr>
        <p:cxnSp>
          <p:nvCxnSpPr>
            <p:cNvPr id="72" name="7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8228182" y="2442769"/>
            <a:ext cx="190005" cy="605641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50966" y="2357251"/>
                <a:ext cx="494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66" y="2357251"/>
                <a:ext cx="49462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8530441" y="2521526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41" y="2521526"/>
                <a:ext cx="479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2726795" y="2573905"/>
                <a:ext cx="48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95" y="2573905"/>
                <a:ext cx="4866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367778" y="1298787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GENERADOR</a:t>
            </a:r>
            <a:endParaRPr lang="es-ES" b="1"/>
          </a:p>
        </p:txBody>
      </p:sp>
      <p:sp>
        <p:nvSpPr>
          <p:cNvPr id="5" name="4 CuadroTexto"/>
          <p:cNvSpPr txBox="1"/>
          <p:nvPr/>
        </p:nvSpPr>
        <p:spPr>
          <a:xfrm>
            <a:off x="3311860" y="1718810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LÍNEA de TRANSMISIÓN</a:t>
            </a:r>
            <a:endParaRPr lang="es-ES" b="1"/>
          </a:p>
        </p:txBody>
      </p:sp>
      <p:sp>
        <p:nvSpPr>
          <p:cNvPr id="17" name="16 CuadroTexto"/>
          <p:cNvSpPr txBox="1"/>
          <p:nvPr/>
        </p:nvSpPr>
        <p:spPr>
          <a:xfrm>
            <a:off x="7909253" y="1460050"/>
            <a:ext cx="86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CARGA</a:t>
            </a:r>
            <a:endParaRPr lang="es-ES" b="1"/>
          </a:p>
        </p:txBody>
      </p:sp>
      <p:sp>
        <p:nvSpPr>
          <p:cNvPr id="19" name="18 CuadroTexto"/>
          <p:cNvSpPr txBox="1"/>
          <p:nvPr/>
        </p:nvSpPr>
        <p:spPr>
          <a:xfrm>
            <a:off x="367777" y="1607083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(EQUIPO Tx)</a:t>
            </a:r>
            <a:endParaRPr lang="es-ES" b="1"/>
          </a:p>
        </p:txBody>
      </p:sp>
      <p:sp>
        <p:nvSpPr>
          <p:cNvPr id="25" name="24 CuadroTexto"/>
          <p:cNvSpPr txBox="1"/>
          <p:nvPr/>
        </p:nvSpPr>
        <p:spPr>
          <a:xfrm>
            <a:off x="7741108" y="1771447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(ANTENA)</a:t>
            </a:r>
            <a:endParaRPr lang="es-ES" b="1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1286635" y="2708920"/>
            <a:ext cx="45004" cy="11701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46575" y="3924055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I</a:t>
            </a:r>
            <a:r>
              <a:rPr lang="es-ES" sz="1400" b="1" smtClean="0"/>
              <a:t>mpedancia de salida</a:t>
            </a:r>
          </a:p>
          <a:p>
            <a:r>
              <a:rPr lang="es-ES" sz="1400"/>
              <a:t>d</a:t>
            </a:r>
            <a:r>
              <a:rPr lang="es-ES" sz="1400" smtClean="0"/>
              <a:t>el equipo</a:t>
            </a:r>
            <a:endParaRPr lang="es-ES" sz="1400"/>
          </a:p>
        </p:txBody>
      </p:sp>
      <p:sp>
        <p:nvSpPr>
          <p:cNvPr id="24" name="23 CuadroTexto"/>
          <p:cNvSpPr txBox="1"/>
          <p:nvPr/>
        </p:nvSpPr>
        <p:spPr>
          <a:xfrm>
            <a:off x="746575" y="4464115"/>
            <a:ext cx="101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Típico 50 </a:t>
            </a:r>
            <a:r>
              <a:rPr lang="es-ES" sz="1400" smtClean="0">
                <a:sym typeface="Symbol"/>
              </a:rPr>
              <a:t></a:t>
            </a:r>
            <a:endParaRPr lang="es-ES" sz="1400"/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2937449" y="2936442"/>
            <a:ext cx="0" cy="1769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401982" y="4689140"/>
            <a:ext cx="1169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 </a:t>
            </a:r>
          </a:p>
          <a:p>
            <a:pPr algn="ctr"/>
            <a:r>
              <a:rPr lang="es-ES" sz="1400" b="1" smtClean="0"/>
              <a:t>característica</a:t>
            </a:r>
          </a:p>
          <a:p>
            <a:pPr algn="ctr"/>
            <a:r>
              <a:rPr lang="es-ES" sz="1400"/>
              <a:t>d</a:t>
            </a:r>
            <a:r>
              <a:rPr lang="es-ES" sz="1400" smtClean="0"/>
              <a:t>e la línea</a:t>
            </a:r>
            <a:endParaRPr lang="es-ES" sz="1400"/>
          </a:p>
        </p:txBody>
      </p:sp>
      <p:sp>
        <p:nvSpPr>
          <p:cNvPr id="32" name="31 CuadroTexto"/>
          <p:cNvSpPr txBox="1"/>
          <p:nvPr/>
        </p:nvSpPr>
        <p:spPr>
          <a:xfrm>
            <a:off x="2162984" y="5418599"/>
            <a:ext cx="1547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Ej. RG-58  </a:t>
            </a:r>
            <a:r>
              <a:rPr lang="es-ES" sz="1400" smtClean="0">
                <a:sym typeface="Symbol"/>
              </a:rPr>
              <a:t>  50 </a:t>
            </a:r>
            <a:endParaRPr lang="es-ES" sz="1400"/>
          </a:p>
        </p:txBody>
      </p:sp>
      <p:sp>
        <p:nvSpPr>
          <p:cNvPr id="61" name="60 CuadroTexto"/>
          <p:cNvSpPr txBox="1"/>
          <p:nvPr/>
        </p:nvSpPr>
        <p:spPr>
          <a:xfrm>
            <a:off x="2141730" y="5679250"/>
            <a:ext cx="1638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Ej. RG-213  </a:t>
            </a:r>
            <a:r>
              <a:rPr lang="es-ES" sz="1400" smtClean="0">
                <a:sym typeface="Symbol"/>
              </a:rPr>
              <a:t>  50 </a:t>
            </a:r>
            <a:endParaRPr lang="es-ES" sz="1400"/>
          </a:p>
        </p:txBody>
      </p:sp>
      <p:cxnSp>
        <p:nvCxnSpPr>
          <p:cNvPr id="34" name="33 Conector recto de flecha"/>
          <p:cNvCxnSpPr>
            <a:stCxn id="36" idx="0"/>
          </p:cNvCxnSpPr>
          <p:nvPr/>
        </p:nvCxnSpPr>
        <p:spPr>
          <a:xfrm flipV="1">
            <a:off x="8099595" y="3348844"/>
            <a:ext cx="177506" cy="15790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572848" y="4927858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</a:t>
            </a:r>
          </a:p>
          <a:p>
            <a:pPr algn="ctr"/>
            <a:r>
              <a:rPr lang="es-ES" sz="1400" b="1"/>
              <a:t>d</a:t>
            </a:r>
            <a:r>
              <a:rPr lang="es-ES" sz="1400" b="1" smtClean="0"/>
              <a:t>e antena</a:t>
            </a:r>
            <a:endParaRPr lang="es-ES" sz="1400" b="1"/>
          </a:p>
        </p:txBody>
      </p:sp>
      <p:cxnSp>
        <p:nvCxnSpPr>
          <p:cNvPr id="64" name="63 Conector recto"/>
          <p:cNvCxnSpPr/>
          <p:nvPr/>
        </p:nvCxnSpPr>
        <p:spPr>
          <a:xfrm>
            <a:off x="6092041" y="1793174"/>
            <a:ext cx="11875" cy="2553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6115792" y="4417621"/>
            <a:ext cx="0" cy="3443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5146288" y="4734145"/>
            <a:ext cx="189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</a:t>
            </a:r>
            <a:r>
              <a:rPr lang="es-ES" sz="1400" smtClean="0"/>
              <a:t> según </a:t>
            </a:r>
          </a:p>
          <a:p>
            <a:pPr algn="ctr"/>
            <a:r>
              <a:rPr lang="es-ES" sz="1400" smtClean="0"/>
              <a:t>ubicación sobre la línea</a:t>
            </a:r>
            <a:endParaRPr lang="es-ES" sz="1400"/>
          </a:p>
        </p:txBody>
      </p:sp>
      <p:grpSp>
        <p:nvGrpSpPr>
          <p:cNvPr id="82" name="81 Grupo"/>
          <p:cNvGrpSpPr/>
          <p:nvPr/>
        </p:nvGrpSpPr>
        <p:grpSpPr>
          <a:xfrm>
            <a:off x="5877145" y="3519010"/>
            <a:ext cx="439387" cy="345802"/>
            <a:chOff x="5902036" y="3574473"/>
            <a:chExt cx="439387" cy="345802"/>
          </a:xfrm>
        </p:grpSpPr>
        <p:cxnSp>
          <p:nvCxnSpPr>
            <p:cNvPr id="79" name="78 Conector recto de flecha"/>
            <p:cNvCxnSpPr/>
            <p:nvPr/>
          </p:nvCxnSpPr>
          <p:spPr>
            <a:xfrm>
              <a:off x="5902036" y="3574473"/>
              <a:ext cx="439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5910274" y="3575890"/>
              <a:ext cx="0" cy="344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82 CuadroTexto"/>
          <p:cNvSpPr txBox="1"/>
          <p:nvPr/>
        </p:nvSpPr>
        <p:spPr>
          <a:xfrm>
            <a:off x="5074104" y="3810294"/>
            <a:ext cx="21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Factor de reflexión </a:t>
            </a:r>
            <a:r>
              <a:rPr lang="es-ES" sz="1400" smtClean="0"/>
              <a:t>según </a:t>
            </a:r>
          </a:p>
          <a:p>
            <a:pPr algn="ctr"/>
            <a:r>
              <a:rPr lang="es-ES" sz="1400" smtClean="0"/>
              <a:t>ubicación sobre la línea</a:t>
            </a:r>
            <a:endParaRPr lang="es-ES" sz="1400"/>
          </a:p>
        </p:txBody>
      </p:sp>
      <p:cxnSp>
        <p:nvCxnSpPr>
          <p:cNvPr id="85" name="84 Conector recto"/>
          <p:cNvCxnSpPr/>
          <p:nvPr/>
        </p:nvCxnSpPr>
        <p:spPr>
          <a:xfrm>
            <a:off x="1864426" y="2481943"/>
            <a:ext cx="5973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4121950" y="2573905"/>
            <a:ext cx="0" cy="14487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3176845" y="4059070"/>
            <a:ext cx="180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misma </a:t>
            </a:r>
            <a:r>
              <a:rPr lang="es-ES" sz="1400" b="1" smtClean="0"/>
              <a:t>R.O.E.</a:t>
            </a:r>
            <a:r>
              <a:rPr lang="es-ES" sz="1400" smtClean="0"/>
              <a:t>  en  </a:t>
            </a:r>
          </a:p>
          <a:p>
            <a:pPr algn="ctr"/>
            <a:r>
              <a:rPr lang="es-ES" sz="1400" smtClean="0"/>
              <a:t>todo el tramo de línea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126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654" y="167158"/>
            <a:ext cx="213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IMPEDANCIA</a:t>
            </a:r>
            <a:endParaRPr lang="es-ES" sz="2800" b="1"/>
          </a:p>
        </p:txBody>
      </p:sp>
      <p:sp>
        <p:nvSpPr>
          <p:cNvPr id="6" name="5 CuadroTexto"/>
          <p:cNvSpPr txBox="1"/>
          <p:nvPr/>
        </p:nvSpPr>
        <p:spPr>
          <a:xfrm>
            <a:off x="3820610" y="86298"/>
            <a:ext cx="1639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>
                <a:solidFill>
                  <a:srgbClr val="33CC33"/>
                </a:solidFill>
              </a:rPr>
              <a:t>FACTOR  de</a:t>
            </a:r>
          </a:p>
          <a:p>
            <a:pPr algn="ctr"/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5960" y="105734"/>
            <a:ext cx="97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ROE</a:t>
            </a:r>
            <a:endParaRPr lang="es-ES" sz="3600" b="1"/>
          </a:p>
        </p:txBody>
      </p:sp>
      <p:sp>
        <p:nvSpPr>
          <p:cNvPr id="9" name="8 Flecha izquierda y derecha"/>
          <p:cNvSpPr/>
          <p:nvPr/>
        </p:nvSpPr>
        <p:spPr>
          <a:xfrm>
            <a:off x="2612572" y="199225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>
            <a:off x="5828805" y="209121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599023" y="3250291"/>
            <a:ext cx="402725" cy="603453"/>
            <a:chOff x="683568" y="2268187"/>
            <a:chExt cx="402725" cy="603453"/>
          </a:xfrm>
        </p:grpSpPr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83568" y="2348880"/>
              <a:ext cx="402725" cy="4027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736270" y="2268187"/>
              <a:ext cx="270176" cy="603453"/>
              <a:chOff x="3923928" y="1090919"/>
              <a:chExt cx="645115" cy="1308265"/>
            </a:xfrm>
          </p:grpSpPr>
          <p:sp>
            <p:nvSpPr>
              <p:cNvPr id="12" name="11 Arco"/>
              <p:cNvSpPr/>
              <p:nvPr/>
            </p:nvSpPr>
            <p:spPr>
              <a:xfrm>
                <a:off x="3923928" y="1484784"/>
                <a:ext cx="338336" cy="914400"/>
              </a:xfrm>
              <a:prstGeom prst="arc">
                <a:avLst>
                  <a:gd name="adj1" fmla="val 14407910"/>
                  <a:gd name="adj2" fmla="val 186016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Arco"/>
              <p:cNvSpPr/>
              <p:nvPr/>
            </p:nvSpPr>
            <p:spPr>
              <a:xfrm flipV="1">
                <a:off x="4230707" y="1090919"/>
                <a:ext cx="338336" cy="914400"/>
              </a:xfrm>
              <a:prstGeom prst="arc">
                <a:avLst>
                  <a:gd name="adj1" fmla="val 13779675"/>
                  <a:gd name="adj2" fmla="val 1853590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20" name="19 Conector recto"/>
          <p:cNvCxnSpPr/>
          <p:nvPr/>
        </p:nvCxnSpPr>
        <p:spPr>
          <a:xfrm>
            <a:off x="815047" y="3031833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20795" y="3039699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1022070" y="2970944"/>
            <a:ext cx="439387" cy="16625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797045" y="373602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483834" y="303772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>
            <a:spLocks noChangeAspect="1"/>
          </p:cNvSpPr>
          <p:nvPr/>
        </p:nvSpPr>
        <p:spPr>
          <a:xfrm>
            <a:off x="1697145" y="3006571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1718399" y="3994184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49845" y="2810904"/>
            <a:ext cx="1080654" cy="141316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794229" y="402218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9" idx="6"/>
          </p:cNvCxnSpPr>
          <p:nvPr/>
        </p:nvCxnSpPr>
        <p:spPr>
          <a:xfrm flipV="1">
            <a:off x="1759918" y="3036535"/>
            <a:ext cx="221843" cy="1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1979050" y="2982820"/>
            <a:ext cx="5723906" cy="9500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769815" y="3954617"/>
            <a:ext cx="5943038" cy="95003"/>
            <a:chOff x="1996863" y="2153116"/>
            <a:chExt cx="5943038" cy="95003"/>
          </a:xfrm>
          <a:solidFill>
            <a:srgbClr val="FF9900"/>
          </a:solidFill>
        </p:grpSpPr>
        <p:cxnSp>
          <p:nvCxnSpPr>
            <p:cNvPr id="52" name="51 Conector recto"/>
            <p:cNvCxnSpPr/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2215995" y="2153116"/>
              <a:ext cx="5723906" cy="950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 flipH="1">
            <a:off x="7704080" y="3004591"/>
            <a:ext cx="284616" cy="62773"/>
            <a:chOff x="1934090" y="2176867"/>
            <a:chExt cx="284616" cy="62773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stCxn id="55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 flipH="1">
            <a:off x="7725852" y="3976389"/>
            <a:ext cx="284616" cy="62773"/>
            <a:chOff x="1934090" y="2176867"/>
            <a:chExt cx="284616" cy="62773"/>
          </a:xfrm>
        </p:grpSpPr>
        <p:sp>
          <p:nvSpPr>
            <p:cNvPr id="59" name="58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59 Conector recto"/>
            <p:cNvCxnSpPr>
              <a:stCxn id="59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7991379" y="3046295"/>
            <a:ext cx="308056" cy="180245"/>
            <a:chOff x="8075924" y="2064191"/>
            <a:chExt cx="308056" cy="180245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 flipV="1">
            <a:off x="8025026" y="3828087"/>
            <a:ext cx="308056" cy="180245"/>
            <a:chOff x="8075924" y="2064191"/>
            <a:chExt cx="308056" cy="180245"/>
          </a:xfrm>
        </p:grpSpPr>
        <p:cxnSp>
          <p:nvCxnSpPr>
            <p:cNvPr id="72" name="7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8216307" y="3238416"/>
            <a:ext cx="190005" cy="605641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39091" y="3152898"/>
                <a:ext cx="494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3152898"/>
                <a:ext cx="49462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8518566" y="3317173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566" y="3317173"/>
                <a:ext cx="479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3245923" y="3317173"/>
                <a:ext cx="48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23" y="3317173"/>
                <a:ext cx="4866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15 Conector recto"/>
          <p:cNvCxnSpPr/>
          <p:nvPr/>
        </p:nvCxnSpPr>
        <p:spPr>
          <a:xfrm>
            <a:off x="5112060" y="2078850"/>
            <a:ext cx="0" cy="24344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4844526" y="1178750"/>
            <a:ext cx="1049921" cy="423717"/>
            <a:chOff x="4844526" y="1178750"/>
            <a:chExt cx="1049921" cy="423717"/>
          </a:xfrm>
        </p:grpSpPr>
        <p:cxnSp>
          <p:nvCxnSpPr>
            <p:cNvPr id="24" name="23 Conector recto de flecha"/>
            <p:cNvCxnSpPr/>
            <p:nvPr/>
          </p:nvCxnSpPr>
          <p:spPr>
            <a:xfrm flipV="1">
              <a:off x="5114556" y="1178750"/>
              <a:ext cx="0" cy="38001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4844526" y="1448780"/>
              <a:ext cx="534390" cy="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30 CuadroTexto"/>
                <p:cNvSpPr txBox="1"/>
                <p:nvPr/>
              </p:nvSpPr>
              <p:spPr>
                <a:xfrm>
                  <a:off x="5358339" y="1233135"/>
                  <a:ext cx="536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339" y="1233135"/>
                  <a:ext cx="53610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17 Grupo"/>
          <p:cNvGrpSpPr/>
          <p:nvPr/>
        </p:nvGrpSpPr>
        <p:grpSpPr>
          <a:xfrm>
            <a:off x="4797025" y="1628800"/>
            <a:ext cx="1121173" cy="380010"/>
            <a:chOff x="4797025" y="1628800"/>
            <a:chExt cx="1121173" cy="380010"/>
          </a:xfrm>
        </p:grpSpPr>
        <p:cxnSp>
          <p:nvCxnSpPr>
            <p:cNvPr id="61" name="60 Conector recto de flecha"/>
            <p:cNvCxnSpPr/>
            <p:nvPr/>
          </p:nvCxnSpPr>
          <p:spPr>
            <a:xfrm flipV="1">
              <a:off x="5114556" y="1628800"/>
              <a:ext cx="0" cy="38001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 de flecha"/>
            <p:cNvCxnSpPr/>
            <p:nvPr/>
          </p:nvCxnSpPr>
          <p:spPr>
            <a:xfrm flipH="1">
              <a:off x="4797025" y="1853825"/>
              <a:ext cx="53439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66 CuadroTexto"/>
                <p:cNvSpPr txBox="1"/>
                <p:nvPr/>
              </p:nvSpPr>
              <p:spPr>
                <a:xfrm>
                  <a:off x="5382090" y="1628800"/>
                  <a:ext cx="536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7" name="6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090" y="1628800"/>
                  <a:ext cx="53610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16 Grupo"/>
          <p:cNvGrpSpPr/>
          <p:nvPr/>
        </p:nvGrpSpPr>
        <p:grpSpPr>
          <a:xfrm>
            <a:off x="4887035" y="2213865"/>
            <a:ext cx="1364523" cy="369332"/>
            <a:chOff x="4887035" y="2213865"/>
            <a:chExt cx="1364523" cy="369332"/>
          </a:xfrm>
        </p:grpSpPr>
        <p:cxnSp>
          <p:nvCxnSpPr>
            <p:cNvPr id="30" name="29 Conector recto de flecha"/>
            <p:cNvCxnSpPr/>
            <p:nvPr/>
          </p:nvCxnSpPr>
          <p:spPr>
            <a:xfrm>
              <a:off x="4887035" y="2393885"/>
              <a:ext cx="53439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 de flecha"/>
            <p:cNvCxnSpPr/>
            <p:nvPr/>
          </p:nvCxnSpPr>
          <p:spPr>
            <a:xfrm>
              <a:off x="5202070" y="2393885"/>
              <a:ext cx="534390" cy="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67 CuadroTexto"/>
                <p:cNvSpPr txBox="1"/>
                <p:nvPr/>
              </p:nvSpPr>
              <p:spPr>
                <a:xfrm>
                  <a:off x="5787135" y="2213865"/>
                  <a:ext cx="464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8" name="6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135" y="2213865"/>
                  <a:ext cx="46442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18 Grupo"/>
          <p:cNvGrpSpPr/>
          <p:nvPr/>
        </p:nvGrpSpPr>
        <p:grpSpPr>
          <a:xfrm>
            <a:off x="4481990" y="2483895"/>
            <a:ext cx="1762672" cy="369332"/>
            <a:chOff x="4481990" y="2483895"/>
            <a:chExt cx="1762672" cy="369332"/>
          </a:xfrm>
        </p:grpSpPr>
        <p:cxnSp>
          <p:nvCxnSpPr>
            <p:cNvPr id="65" name="64 Conector recto de flecha"/>
            <p:cNvCxnSpPr/>
            <p:nvPr/>
          </p:nvCxnSpPr>
          <p:spPr>
            <a:xfrm flipH="1">
              <a:off x="4842030" y="2663915"/>
              <a:ext cx="53439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 de flecha"/>
            <p:cNvCxnSpPr/>
            <p:nvPr/>
          </p:nvCxnSpPr>
          <p:spPr>
            <a:xfrm flipH="1">
              <a:off x="4481990" y="2663915"/>
              <a:ext cx="53439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74 CuadroTexto"/>
                <p:cNvSpPr txBox="1"/>
                <p:nvPr/>
              </p:nvSpPr>
              <p:spPr>
                <a:xfrm>
                  <a:off x="5607115" y="2483895"/>
                  <a:ext cx="637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5" name="7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115" y="2483895"/>
                  <a:ext cx="6375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31 CuadroTexto"/>
          <p:cNvSpPr txBox="1"/>
          <p:nvPr/>
        </p:nvSpPr>
        <p:spPr>
          <a:xfrm>
            <a:off x="5922150" y="1268760"/>
            <a:ext cx="2165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progresiva de tensión</a:t>
            </a:r>
            <a:endParaRPr lang="es-ES" sz="1400"/>
          </a:p>
        </p:txBody>
      </p:sp>
      <p:sp>
        <p:nvSpPr>
          <p:cNvPr id="76" name="75 CuadroTexto"/>
          <p:cNvSpPr txBox="1"/>
          <p:nvPr/>
        </p:nvSpPr>
        <p:spPr>
          <a:xfrm>
            <a:off x="5967155" y="1673805"/>
            <a:ext cx="206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regresiva de tensión</a:t>
            </a:r>
            <a:endParaRPr lang="es-ES" sz="1400"/>
          </a:p>
        </p:txBody>
      </p:sp>
      <p:sp>
        <p:nvSpPr>
          <p:cNvPr id="77" name="76 CuadroTexto"/>
          <p:cNvSpPr txBox="1"/>
          <p:nvPr/>
        </p:nvSpPr>
        <p:spPr>
          <a:xfrm>
            <a:off x="6177808" y="2154489"/>
            <a:ext cx="2287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progresiva de corriente</a:t>
            </a:r>
            <a:endParaRPr lang="es-ES" sz="1400"/>
          </a:p>
        </p:txBody>
      </p:sp>
      <p:sp>
        <p:nvSpPr>
          <p:cNvPr id="78" name="77 CuadroTexto"/>
          <p:cNvSpPr txBox="1"/>
          <p:nvPr/>
        </p:nvSpPr>
        <p:spPr>
          <a:xfrm>
            <a:off x="6192180" y="2483895"/>
            <a:ext cx="2188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regresiva de corriente</a:t>
            </a:r>
            <a:endParaRPr lang="es-E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78 CuadroTexto"/>
              <p:cNvSpPr txBox="1"/>
              <p:nvPr/>
            </p:nvSpPr>
            <p:spPr>
              <a:xfrm>
                <a:off x="4887035" y="4419110"/>
                <a:ext cx="20070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𝑈</m:t>
                    </m:r>
                    <m:r>
                      <a:rPr lang="es-ES" sz="2200" b="0" i="1" smtClean="0">
                        <a:latin typeface="Cambria Math"/>
                      </a:rPr>
                      <m:t>=  </m:t>
                    </m:r>
                    <m:sSup>
                      <m:sSup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22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ES" sz="220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7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35" y="4419110"/>
                <a:ext cx="2007024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3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79 CuadroTexto"/>
              <p:cNvSpPr txBox="1"/>
              <p:nvPr/>
            </p:nvSpPr>
            <p:spPr>
              <a:xfrm>
                <a:off x="4932040" y="4914165"/>
                <a:ext cx="18092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/>
                        </a:rPr>
                        <m:t>𝐼</m:t>
                      </m:r>
                      <m:r>
                        <a:rPr lang="es-ES" sz="2200" b="0" i="1" smtClean="0">
                          <a:latin typeface="Cambria Math"/>
                        </a:rPr>
                        <m:t>=  </m:t>
                      </m:r>
                      <m:sSup>
                        <m:sSupPr>
                          <m:ctrlPr>
                            <a:rPr lang="es-E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ES" sz="2200" b="0" i="1" smtClean="0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es-E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80" name="7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14165"/>
                <a:ext cx="180921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80 CuadroTexto"/>
              <p:cNvSpPr txBox="1"/>
              <p:nvPr/>
            </p:nvSpPr>
            <p:spPr>
              <a:xfrm>
                <a:off x="4932040" y="6084295"/>
                <a:ext cx="1039323" cy="61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s-ES" sz="2200" b="0" smtClean="0"/>
                  <a:t>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/>
                      </a:rPr>
                      <m:t> </m:t>
                    </m:r>
                    <m:r>
                      <a:rPr lang="es-E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81" name="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084295"/>
                <a:ext cx="1039323" cy="6148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33 CuadroTexto"/>
          <p:cNvSpPr txBox="1"/>
          <p:nvPr/>
        </p:nvSpPr>
        <p:spPr>
          <a:xfrm>
            <a:off x="3716905" y="4509120"/>
            <a:ext cx="111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t</a:t>
            </a:r>
            <a:r>
              <a:rPr lang="es-ES" sz="1400" smtClean="0"/>
              <a:t>ensión total</a:t>
            </a:r>
            <a:endParaRPr lang="es-ES" sz="1400"/>
          </a:p>
        </p:txBody>
      </p:sp>
      <p:sp>
        <p:nvSpPr>
          <p:cNvPr id="82" name="81 CuadroTexto"/>
          <p:cNvSpPr txBox="1"/>
          <p:nvPr/>
        </p:nvSpPr>
        <p:spPr>
          <a:xfrm>
            <a:off x="3581890" y="5004175"/>
            <a:ext cx="1272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corriente  total</a:t>
            </a:r>
            <a:endParaRPr lang="es-E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82 CuadroTexto"/>
              <p:cNvSpPr txBox="1"/>
              <p:nvPr/>
            </p:nvSpPr>
            <p:spPr>
              <a:xfrm>
                <a:off x="4932040" y="5409220"/>
                <a:ext cx="3839897" cy="614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𝐼</m:t>
                    </m:r>
                    <m:r>
                      <a:rPr lang="es-ES" sz="2200" b="0" i="1" smtClean="0">
                        <a:latin typeface="Cambria Math"/>
                      </a:rPr>
                      <m:t>=  </m:t>
                    </m:r>
                    <m:sSup>
                      <m:sSup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2200" b="0" i="1" smtClean="0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− </m:t>
                        </m:r>
                      </m:sup>
                    </m:sSup>
                  </m:oMath>
                </a14:m>
                <a:r>
                  <a:rPr lang="es-ES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s-ES" sz="22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s-ES" sz="22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s-ES" sz="2200" i="1">
                            <a:latin typeface="Cambria Math"/>
                          </a:rPr>
                          <m:t>− </m:t>
                        </m:r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s-E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2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  <m:sup>
                            <m:r>
                              <a:rPr lang="es-ES" sz="22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d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83" name="8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409220"/>
                <a:ext cx="3839897" cy="61459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83 CuadroTexto"/>
              <p:cNvSpPr txBox="1"/>
              <p:nvPr/>
            </p:nvSpPr>
            <p:spPr>
              <a:xfrm>
                <a:off x="611560" y="5949280"/>
                <a:ext cx="1116396" cy="616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22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z="220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84" name="8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49280"/>
                <a:ext cx="1116396" cy="616131"/>
              </a:xfrm>
              <a:prstGeom prst="rect">
                <a:avLst/>
              </a:prstGeom>
              <a:blipFill rotWithShape="1">
                <a:blip r:embed="rId13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3446875" y="617430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i</a:t>
            </a:r>
            <a:r>
              <a:rPr lang="es-ES" b="1" smtClean="0"/>
              <a:t>mpedancia </a:t>
            </a:r>
            <a:endParaRPr lang="es-ES" b="1"/>
          </a:p>
        </p:txBody>
      </p:sp>
      <p:sp>
        <p:nvSpPr>
          <p:cNvPr id="5" name="4 CuadroTexto"/>
          <p:cNvSpPr txBox="1"/>
          <p:nvPr/>
        </p:nvSpPr>
        <p:spPr>
          <a:xfrm>
            <a:off x="476545" y="5319210"/>
            <a:ext cx="207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i</a:t>
            </a:r>
            <a:r>
              <a:rPr lang="es-ES" sz="1400" b="1" smtClean="0"/>
              <a:t>mpedancia carácterística</a:t>
            </a:r>
          </a:p>
          <a:p>
            <a:r>
              <a:rPr lang="es-ES" sz="1400"/>
              <a:t>d</a:t>
            </a:r>
            <a:r>
              <a:rPr lang="es-ES" sz="1400" smtClean="0"/>
              <a:t>e la línea de transmisión</a:t>
            </a:r>
            <a:endParaRPr lang="es-ES" sz="1400"/>
          </a:p>
        </p:txBody>
      </p:sp>
      <p:sp>
        <p:nvSpPr>
          <p:cNvPr id="25" name="24 Rectángulo"/>
          <p:cNvSpPr/>
          <p:nvPr/>
        </p:nvSpPr>
        <p:spPr>
          <a:xfrm>
            <a:off x="566555" y="5949280"/>
            <a:ext cx="1948045" cy="700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4857008" y="6020790"/>
            <a:ext cx="1116280" cy="736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1646675" y="5994285"/>
                <a:ext cx="748025" cy="57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20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75" y="5994285"/>
                <a:ext cx="748025" cy="571823"/>
              </a:xfrm>
              <a:prstGeom prst="rect">
                <a:avLst/>
              </a:prstGeom>
              <a:blipFill rotWithShape="1">
                <a:blip r:embed="rId14"/>
                <a:stretch>
                  <a:fillRect l="-9756" b="-85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6" grpId="0"/>
      <p:bldP spid="77" grpId="0"/>
      <p:bldP spid="78" grpId="0"/>
      <p:bldP spid="79" grpId="0"/>
      <p:bldP spid="80" grpId="0"/>
      <p:bldP spid="81" grpId="0"/>
      <p:bldP spid="34" grpId="0"/>
      <p:bldP spid="82" grpId="0"/>
      <p:bldP spid="83" grpId="0"/>
      <p:bldP spid="84" grpId="0"/>
      <p:bldP spid="3" grpId="0"/>
      <p:bldP spid="5" grpId="0"/>
      <p:bldP spid="25" grpId="0" animBg="1"/>
      <p:bldP spid="26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654" y="167158"/>
            <a:ext cx="213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IMPEDANCIA</a:t>
            </a:r>
            <a:endParaRPr lang="es-ES" sz="2800" b="1"/>
          </a:p>
        </p:txBody>
      </p:sp>
      <p:sp>
        <p:nvSpPr>
          <p:cNvPr id="6" name="5 CuadroTexto"/>
          <p:cNvSpPr txBox="1"/>
          <p:nvPr/>
        </p:nvSpPr>
        <p:spPr>
          <a:xfrm>
            <a:off x="3820610" y="86298"/>
            <a:ext cx="1639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>
                <a:solidFill>
                  <a:srgbClr val="33CC33"/>
                </a:solidFill>
              </a:rPr>
              <a:t>FACTOR  de</a:t>
            </a:r>
          </a:p>
          <a:p>
            <a:pPr algn="ctr"/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5960" y="105734"/>
            <a:ext cx="97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ROE</a:t>
            </a:r>
            <a:endParaRPr lang="es-ES" sz="3600" b="1"/>
          </a:p>
        </p:txBody>
      </p:sp>
      <p:sp>
        <p:nvSpPr>
          <p:cNvPr id="9" name="8 Flecha izquierda y derecha"/>
          <p:cNvSpPr/>
          <p:nvPr/>
        </p:nvSpPr>
        <p:spPr>
          <a:xfrm>
            <a:off x="2612572" y="199225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>
            <a:off x="5828805" y="209121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599023" y="3250291"/>
            <a:ext cx="402725" cy="603453"/>
            <a:chOff x="683568" y="2268187"/>
            <a:chExt cx="402725" cy="603453"/>
          </a:xfrm>
        </p:grpSpPr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83568" y="2348880"/>
              <a:ext cx="402725" cy="4027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736270" y="2268187"/>
              <a:ext cx="270176" cy="603453"/>
              <a:chOff x="3923928" y="1090919"/>
              <a:chExt cx="645115" cy="1308265"/>
            </a:xfrm>
          </p:grpSpPr>
          <p:sp>
            <p:nvSpPr>
              <p:cNvPr id="12" name="11 Arco"/>
              <p:cNvSpPr/>
              <p:nvPr/>
            </p:nvSpPr>
            <p:spPr>
              <a:xfrm>
                <a:off x="3923928" y="1484784"/>
                <a:ext cx="338336" cy="914400"/>
              </a:xfrm>
              <a:prstGeom prst="arc">
                <a:avLst>
                  <a:gd name="adj1" fmla="val 14407910"/>
                  <a:gd name="adj2" fmla="val 186016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Arco"/>
              <p:cNvSpPr/>
              <p:nvPr/>
            </p:nvSpPr>
            <p:spPr>
              <a:xfrm flipV="1">
                <a:off x="4230707" y="1090919"/>
                <a:ext cx="338336" cy="914400"/>
              </a:xfrm>
              <a:prstGeom prst="arc">
                <a:avLst>
                  <a:gd name="adj1" fmla="val 13779675"/>
                  <a:gd name="adj2" fmla="val 1853590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20" name="19 Conector recto"/>
          <p:cNvCxnSpPr/>
          <p:nvPr/>
        </p:nvCxnSpPr>
        <p:spPr>
          <a:xfrm>
            <a:off x="815047" y="3031833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20795" y="3039699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1022070" y="2970944"/>
            <a:ext cx="439387" cy="16625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797045" y="373602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483834" y="303772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>
            <a:spLocks noChangeAspect="1"/>
          </p:cNvSpPr>
          <p:nvPr/>
        </p:nvSpPr>
        <p:spPr>
          <a:xfrm>
            <a:off x="1697145" y="3006571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1718399" y="3994184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49845" y="2810904"/>
            <a:ext cx="1080654" cy="141316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794229" y="402218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9" idx="6"/>
          </p:cNvCxnSpPr>
          <p:nvPr/>
        </p:nvCxnSpPr>
        <p:spPr>
          <a:xfrm flipV="1">
            <a:off x="1759918" y="3036535"/>
            <a:ext cx="221843" cy="1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1979050" y="2982820"/>
            <a:ext cx="5723906" cy="9500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769815" y="3954617"/>
            <a:ext cx="5943038" cy="95003"/>
            <a:chOff x="1996863" y="2153116"/>
            <a:chExt cx="5943038" cy="95003"/>
          </a:xfrm>
          <a:solidFill>
            <a:srgbClr val="FF9900"/>
          </a:solidFill>
        </p:grpSpPr>
        <p:cxnSp>
          <p:nvCxnSpPr>
            <p:cNvPr id="52" name="51 Conector recto"/>
            <p:cNvCxnSpPr/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2215995" y="2153116"/>
              <a:ext cx="5723906" cy="950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 flipH="1">
            <a:off x="7704080" y="3004591"/>
            <a:ext cx="284616" cy="62773"/>
            <a:chOff x="1934090" y="2176867"/>
            <a:chExt cx="284616" cy="62773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stCxn id="55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 flipH="1">
            <a:off x="7725852" y="3976389"/>
            <a:ext cx="284616" cy="62773"/>
            <a:chOff x="1934090" y="2176867"/>
            <a:chExt cx="284616" cy="62773"/>
          </a:xfrm>
        </p:grpSpPr>
        <p:sp>
          <p:nvSpPr>
            <p:cNvPr id="59" name="58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59 Conector recto"/>
            <p:cNvCxnSpPr>
              <a:stCxn id="59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7991379" y="3046295"/>
            <a:ext cx="308056" cy="180245"/>
            <a:chOff x="8075924" y="2064191"/>
            <a:chExt cx="308056" cy="180245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 flipV="1">
            <a:off x="8025026" y="3828087"/>
            <a:ext cx="308056" cy="180245"/>
            <a:chOff x="8075924" y="2064191"/>
            <a:chExt cx="308056" cy="180245"/>
          </a:xfrm>
        </p:grpSpPr>
        <p:cxnSp>
          <p:nvCxnSpPr>
            <p:cNvPr id="72" name="7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8216307" y="3238416"/>
            <a:ext cx="190005" cy="605641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39091" y="3152898"/>
                <a:ext cx="494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3152898"/>
                <a:ext cx="49462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8518566" y="3317173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566" y="3317173"/>
                <a:ext cx="479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3245923" y="3317173"/>
                <a:ext cx="48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23" y="3317173"/>
                <a:ext cx="4866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15 Conector recto"/>
          <p:cNvCxnSpPr/>
          <p:nvPr/>
        </p:nvCxnSpPr>
        <p:spPr>
          <a:xfrm>
            <a:off x="5112060" y="2708920"/>
            <a:ext cx="0" cy="2970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4844526" y="1763815"/>
            <a:ext cx="1049921" cy="423717"/>
            <a:chOff x="4844526" y="1763815"/>
            <a:chExt cx="1049921" cy="423717"/>
          </a:xfrm>
        </p:grpSpPr>
        <p:cxnSp>
          <p:nvCxnSpPr>
            <p:cNvPr id="24" name="23 Conector recto de flecha"/>
            <p:cNvCxnSpPr/>
            <p:nvPr/>
          </p:nvCxnSpPr>
          <p:spPr>
            <a:xfrm flipV="1">
              <a:off x="5114556" y="1763815"/>
              <a:ext cx="0" cy="38001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4844526" y="2033845"/>
              <a:ext cx="534390" cy="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30 CuadroTexto"/>
                <p:cNvSpPr txBox="1"/>
                <p:nvPr/>
              </p:nvSpPr>
              <p:spPr>
                <a:xfrm>
                  <a:off x="5358339" y="1818200"/>
                  <a:ext cx="536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339" y="1818200"/>
                  <a:ext cx="53610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4 Grupo"/>
          <p:cNvGrpSpPr/>
          <p:nvPr/>
        </p:nvGrpSpPr>
        <p:grpSpPr>
          <a:xfrm>
            <a:off x="4797025" y="2213865"/>
            <a:ext cx="1121173" cy="380010"/>
            <a:chOff x="4797025" y="2213865"/>
            <a:chExt cx="1121173" cy="380010"/>
          </a:xfrm>
        </p:grpSpPr>
        <p:cxnSp>
          <p:nvCxnSpPr>
            <p:cNvPr id="61" name="60 Conector recto de flecha"/>
            <p:cNvCxnSpPr/>
            <p:nvPr/>
          </p:nvCxnSpPr>
          <p:spPr>
            <a:xfrm flipV="1">
              <a:off x="5114556" y="2213865"/>
              <a:ext cx="0" cy="38001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 de flecha"/>
            <p:cNvCxnSpPr/>
            <p:nvPr/>
          </p:nvCxnSpPr>
          <p:spPr>
            <a:xfrm flipH="1">
              <a:off x="4797025" y="2438890"/>
              <a:ext cx="53439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66 CuadroTexto"/>
                <p:cNvSpPr txBox="1"/>
                <p:nvPr/>
              </p:nvSpPr>
              <p:spPr>
                <a:xfrm>
                  <a:off x="5382090" y="2213865"/>
                  <a:ext cx="536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7" name="6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090" y="2213865"/>
                  <a:ext cx="53610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31 CuadroTexto"/>
          <p:cNvSpPr txBox="1"/>
          <p:nvPr/>
        </p:nvSpPr>
        <p:spPr>
          <a:xfrm>
            <a:off x="5922150" y="1853825"/>
            <a:ext cx="2165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progresiva de tensión</a:t>
            </a:r>
            <a:endParaRPr lang="es-ES" sz="1400"/>
          </a:p>
        </p:txBody>
      </p:sp>
      <p:sp>
        <p:nvSpPr>
          <p:cNvPr id="76" name="75 CuadroTexto"/>
          <p:cNvSpPr txBox="1"/>
          <p:nvPr/>
        </p:nvSpPr>
        <p:spPr>
          <a:xfrm>
            <a:off x="5967155" y="2258870"/>
            <a:ext cx="206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o</a:t>
            </a:r>
            <a:r>
              <a:rPr lang="es-ES" sz="1400" smtClean="0"/>
              <a:t>nda regresiva de tensión</a:t>
            </a:r>
            <a:endParaRPr lang="es-E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80 CuadroTexto"/>
              <p:cNvSpPr txBox="1"/>
              <p:nvPr/>
            </p:nvSpPr>
            <p:spPr>
              <a:xfrm>
                <a:off x="4932040" y="5634245"/>
                <a:ext cx="990079" cy="57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s-ES" sz="2200" b="0" smtClean="0"/>
                  <a:t> </a:t>
                </a:r>
                <a14:m>
                  <m:oMath xmlns:m="http://schemas.openxmlformats.org/officeDocument/2006/math">
                    <m:r>
                      <a:rPr lang="es-ES" sz="2200" b="0" i="0" smtClean="0">
                        <a:latin typeface="Cambria Math"/>
                      </a:rPr>
                      <m:t> </m:t>
                    </m:r>
                    <m:r>
                      <a:rPr lang="es-ES" sz="2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s-ES" sz="2200" b="0" i="1" smtClean="0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81" name="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34245"/>
                <a:ext cx="990079" cy="5713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83 CuadroTexto"/>
              <p:cNvSpPr txBox="1"/>
              <p:nvPr/>
            </p:nvSpPr>
            <p:spPr>
              <a:xfrm>
                <a:off x="582210" y="5984906"/>
                <a:ext cx="1116396" cy="616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22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z="220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84" name="8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0" y="5984906"/>
                <a:ext cx="1116396" cy="616131"/>
              </a:xfrm>
              <a:prstGeom prst="rect">
                <a:avLst/>
              </a:prstGeom>
              <a:blipFill rotWithShape="1">
                <a:blip r:embed="rId8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4707015" y="4284095"/>
            <a:ext cx="1113317" cy="938675"/>
            <a:chOff x="4707015" y="4284095"/>
            <a:chExt cx="1113317" cy="938675"/>
          </a:xfrm>
        </p:grpSpPr>
        <p:cxnSp>
          <p:nvCxnSpPr>
            <p:cNvPr id="17" name="16 Conector recto de flecha"/>
            <p:cNvCxnSpPr/>
            <p:nvPr/>
          </p:nvCxnSpPr>
          <p:spPr>
            <a:xfrm>
              <a:off x="4932040" y="4284095"/>
              <a:ext cx="38001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932040" y="4284095"/>
              <a:ext cx="0" cy="43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4707015" y="4554125"/>
                  <a:ext cx="1113317" cy="668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s-ES" sz="20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s-E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000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0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s-E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000" i="1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015" y="4554125"/>
                  <a:ext cx="1113317" cy="66864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84 CuadroTexto"/>
          <p:cNvSpPr txBox="1"/>
          <p:nvPr/>
        </p:nvSpPr>
        <p:spPr>
          <a:xfrm>
            <a:off x="431540" y="5319210"/>
            <a:ext cx="207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i</a:t>
            </a:r>
            <a:r>
              <a:rPr lang="es-ES" sz="1400" b="1" smtClean="0"/>
              <a:t>mpedancia carácterística</a:t>
            </a:r>
          </a:p>
          <a:p>
            <a:r>
              <a:rPr lang="es-ES" sz="1400"/>
              <a:t>d</a:t>
            </a:r>
            <a:r>
              <a:rPr lang="es-ES" sz="1400" smtClean="0"/>
              <a:t>e la línea de transmisión</a:t>
            </a:r>
            <a:endParaRPr lang="es-ES" sz="1400"/>
          </a:p>
        </p:txBody>
      </p:sp>
      <p:sp>
        <p:nvSpPr>
          <p:cNvPr id="86" name="85 CuadroTexto"/>
          <p:cNvSpPr txBox="1"/>
          <p:nvPr/>
        </p:nvSpPr>
        <p:spPr>
          <a:xfrm>
            <a:off x="3626895" y="5724255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/>
              <a:t>i</a:t>
            </a:r>
            <a:r>
              <a:rPr lang="es-ES" sz="1600" b="1" smtClean="0"/>
              <a:t>mpedancia</a:t>
            </a:r>
            <a:r>
              <a:rPr lang="es-ES" sz="1400" b="1" smtClean="0"/>
              <a:t> </a:t>
            </a:r>
            <a:endParaRPr lang="es-ES" sz="1400" b="1"/>
          </a:p>
        </p:txBody>
      </p:sp>
      <p:sp>
        <p:nvSpPr>
          <p:cNvPr id="87" name="86 CuadroTexto"/>
          <p:cNvSpPr txBox="1"/>
          <p:nvPr/>
        </p:nvSpPr>
        <p:spPr>
          <a:xfrm>
            <a:off x="3716905" y="4644135"/>
            <a:ext cx="947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/>
              <a:t>f</a:t>
            </a:r>
            <a:r>
              <a:rPr lang="es-ES" sz="1600" b="1" smtClean="0"/>
              <a:t>actor de</a:t>
            </a:r>
          </a:p>
          <a:p>
            <a:pPr algn="ctr"/>
            <a:r>
              <a:rPr lang="es-ES" sz="1600" b="1" smtClean="0"/>
              <a:t>reflexión</a:t>
            </a:r>
            <a:endParaRPr lang="es-ES" sz="1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87 CuadroTexto"/>
              <p:cNvSpPr txBox="1"/>
              <p:nvPr/>
            </p:nvSpPr>
            <p:spPr>
              <a:xfrm>
                <a:off x="7002270" y="4554125"/>
                <a:ext cx="1579215" cy="72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88" name="8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270" y="4554125"/>
                <a:ext cx="1579215" cy="7209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88 CuadroTexto"/>
              <p:cNvSpPr txBox="1"/>
              <p:nvPr/>
            </p:nvSpPr>
            <p:spPr>
              <a:xfrm>
                <a:off x="6957265" y="5499230"/>
                <a:ext cx="1961499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89" name="8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65" y="5499230"/>
                <a:ext cx="1961499" cy="7772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17 Rectángulo"/>
          <p:cNvSpPr/>
          <p:nvPr/>
        </p:nvSpPr>
        <p:spPr>
          <a:xfrm>
            <a:off x="4690753" y="4500748"/>
            <a:ext cx="1199408" cy="843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709558" y="4500748"/>
            <a:ext cx="2315689" cy="1853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7047275" y="6399330"/>
            <a:ext cx="15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Carta de Smith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Rectángulo"/>
              <p:cNvSpPr/>
              <p:nvPr/>
            </p:nvSpPr>
            <p:spPr>
              <a:xfrm>
                <a:off x="1620720" y="6029765"/>
                <a:ext cx="748025" cy="57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20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68" name="6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20" y="6029765"/>
                <a:ext cx="748025" cy="571823"/>
              </a:xfrm>
              <a:prstGeom prst="rect">
                <a:avLst/>
              </a:prstGeom>
              <a:blipFill rotWithShape="1">
                <a:blip r:embed="rId12"/>
                <a:stretch>
                  <a:fillRect l="-10569" b="-85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6" grpId="0"/>
      <p:bldP spid="84" grpId="0"/>
      <p:bldP spid="87" grpId="0"/>
      <p:bldP spid="88" grpId="0"/>
      <p:bldP spid="89" grpId="0"/>
      <p:bldP spid="18" grpId="0" animBg="1"/>
      <p:bldP spid="21" grpId="0" animBg="1"/>
      <p:bldP spid="26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654" y="167158"/>
            <a:ext cx="213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IMPEDANCIA</a:t>
            </a:r>
            <a:endParaRPr lang="es-ES" sz="2800" b="1"/>
          </a:p>
        </p:txBody>
      </p:sp>
      <p:sp>
        <p:nvSpPr>
          <p:cNvPr id="6" name="5 CuadroTexto"/>
          <p:cNvSpPr txBox="1"/>
          <p:nvPr/>
        </p:nvSpPr>
        <p:spPr>
          <a:xfrm>
            <a:off x="3820610" y="86298"/>
            <a:ext cx="1639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>
                <a:solidFill>
                  <a:srgbClr val="33CC33"/>
                </a:solidFill>
              </a:rPr>
              <a:t>FACTOR  de</a:t>
            </a:r>
          </a:p>
          <a:p>
            <a:pPr algn="ctr"/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5960" y="105734"/>
            <a:ext cx="97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ROE</a:t>
            </a:r>
            <a:endParaRPr lang="es-ES" sz="3600" b="1"/>
          </a:p>
        </p:txBody>
      </p:sp>
      <p:sp>
        <p:nvSpPr>
          <p:cNvPr id="9" name="8 Flecha izquierda y derecha"/>
          <p:cNvSpPr/>
          <p:nvPr/>
        </p:nvSpPr>
        <p:spPr>
          <a:xfrm>
            <a:off x="2612572" y="199225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>
            <a:off x="5828805" y="209121"/>
            <a:ext cx="869812" cy="48463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533833" y="1978641"/>
            <a:ext cx="402725" cy="603453"/>
            <a:chOff x="683568" y="2268187"/>
            <a:chExt cx="402725" cy="603453"/>
          </a:xfrm>
        </p:grpSpPr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83568" y="2348880"/>
              <a:ext cx="402725" cy="4027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736270" y="2268187"/>
              <a:ext cx="270176" cy="603453"/>
              <a:chOff x="3923928" y="1090919"/>
              <a:chExt cx="645115" cy="1308265"/>
            </a:xfrm>
          </p:grpSpPr>
          <p:sp>
            <p:nvSpPr>
              <p:cNvPr id="12" name="11 Arco"/>
              <p:cNvSpPr/>
              <p:nvPr/>
            </p:nvSpPr>
            <p:spPr>
              <a:xfrm>
                <a:off x="3923928" y="1484784"/>
                <a:ext cx="338336" cy="914400"/>
              </a:xfrm>
              <a:prstGeom prst="arc">
                <a:avLst>
                  <a:gd name="adj1" fmla="val 14407910"/>
                  <a:gd name="adj2" fmla="val 186016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Arco"/>
              <p:cNvSpPr/>
              <p:nvPr/>
            </p:nvSpPr>
            <p:spPr>
              <a:xfrm flipV="1">
                <a:off x="4230707" y="1090919"/>
                <a:ext cx="338336" cy="914400"/>
              </a:xfrm>
              <a:prstGeom prst="arc">
                <a:avLst>
                  <a:gd name="adj1" fmla="val 13779675"/>
                  <a:gd name="adj2" fmla="val 1853590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20" name="19 Conector recto"/>
          <p:cNvCxnSpPr/>
          <p:nvPr/>
        </p:nvCxnSpPr>
        <p:spPr>
          <a:xfrm>
            <a:off x="749857" y="1760183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755605" y="1768049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956880" y="1699294"/>
            <a:ext cx="439387" cy="16625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731855" y="246437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418644" y="176607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>
            <a:spLocks noChangeAspect="1"/>
          </p:cNvSpPr>
          <p:nvPr/>
        </p:nvSpPr>
        <p:spPr>
          <a:xfrm>
            <a:off x="1631955" y="1734921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1653209" y="2722534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384655" y="1539254"/>
            <a:ext cx="1080654" cy="141316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729039" y="27505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9" idx="6"/>
          </p:cNvCxnSpPr>
          <p:nvPr/>
        </p:nvCxnSpPr>
        <p:spPr>
          <a:xfrm flipV="1">
            <a:off x="1694728" y="1764885"/>
            <a:ext cx="221843" cy="1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1913860" y="1711170"/>
            <a:ext cx="5723906" cy="9500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704625" y="2682967"/>
            <a:ext cx="5943038" cy="95003"/>
            <a:chOff x="1996863" y="2153116"/>
            <a:chExt cx="5943038" cy="95003"/>
          </a:xfrm>
          <a:solidFill>
            <a:srgbClr val="FF9900"/>
          </a:solidFill>
        </p:grpSpPr>
        <p:cxnSp>
          <p:nvCxnSpPr>
            <p:cNvPr id="52" name="51 Conector recto"/>
            <p:cNvCxnSpPr/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2215995" y="2153116"/>
              <a:ext cx="5723906" cy="950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 flipH="1">
            <a:off x="7638890" y="1732941"/>
            <a:ext cx="284616" cy="62773"/>
            <a:chOff x="1934090" y="2176867"/>
            <a:chExt cx="284616" cy="62773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stCxn id="55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 flipH="1">
            <a:off x="7660662" y="2704739"/>
            <a:ext cx="284616" cy="62773"/>
            <a:chOff x="1934090" y="2176867"/>
            <a:chExt cx="284616" cy="62773"/>
          </a:xfrm>
        </p:grpSpPr>
        <p:sp>
          <p:nvSpPr>
            <p:cNvPr id="59" name="58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59 Conector recto"/>
            <p:cNvCxnSpPr>
              <a:stCxn id="59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7926189" y="1774645"/>
            <a:ext cx="308056" cy="180245"/>
            <a:chOff x="8075924" y="2064191"/>
            <a:chExt cx="308056" cy="180245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 flipV="1">
            <a:off x="7959836" y="2556437"/>
            <a:ext cx="308056" cy="180245"/>
            <a:chOff x="8075924" y="2064191"/>
            <a:chExt cx="308056" cy="180245"/>
          </a:xfrm>
        </p:grpSpPr>
        <p:cxnSp>
          <p:nvCxnSpPr>
            <p:cNvPr id="72" name="7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8151117" y="1966766"/>
            <a:ext cx="190005" cy="605641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8441501" y="2057399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501" y="2057399"/>
                <a:ext cx="479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48 CuadroTexto"/>
              <p:cNvSpPr txBox="1"/>
              <p:nvPr/>
            </p:nvSpPr>
            <p:spPr>
              <a:xfrm>
                <a:off x="938275" y="1893124"/>
                <a:ext cx="494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9" name="4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5" y="1893124"/>
                <a:ext cx="4946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CuadroTexto"/>
              <p:cNvSpPr txBox="1"/>
              <p:nvPr/>
            </p:nvSpPr>
            <p:spPr>
              <a:xfrm>
                <a:off x="2396962" y="1891144"/>
                <a:ext cx="48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0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62" y="1891144"/>
                <a:ext cx="4866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2321750" y="2797628"/>
            <a:ext cx="5140038" cy="1844634"/>
            <a:chOff x="2321750" y="2797628"/>
            <a:chExt cx="5140038" cy="1844634"/>
          </a:xfrm>
        </p:grpSpPr>
        <p:grpSp>
          <p:nvGrpSpPr>
            <p:cNvPr id="5" name="4 Grupo"/>
            <p:cNvGrpSpPr/>
            <p:nvPr/>
          </p:nvGrpSpPr>
          <p:grpSpPr>
            <a:xfrm>
              <a:off x="3271777" y="2797628"/>
              <a:ext cx="3487387" cy="1844634"/>
              <a:chOff x="3271777" y="2797628"/>
              <a:chExt cx="3487387" cy="1844634"/>
            </a:xfrm>
          </p:grpSpPr>
          <p:sp>
            <p:nvSpPr>
              <p:cNvPr id="42" name="41 Arco"/>
              <p:cNvSpPr/>
              <p:nvPr/>
            </p:nvSpPr>
            <p:spPr>
              <a:xfrm flipV="1">
                <a:off x="4112946" y="2799608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Arco"/>
              <p:cNvSpPr/>
              <p:nvPr/>
            </p:nvSpPr>
            <p:spPr>
              <a:xfrm flipV="1">
                <a:off x="5785388" y="2797628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" name="1 Arco"/>
              <p:cNvSpPr/>
              <p:nvPr/>
            </p:nvSpPr>
            <p:spPr>
              <a:xfrm>
                <a:off x="3271777" y="3430979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Arco"/>
              <p:cNvSpPr/>
              <p:nvPr/>
            </p:nvSpPr>
            <p:spPr>
              <a:xfrm>
                <a:off x="4956094" y="3429000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7" name="16 Conector recto"/>
            <p:cNvCxnSpPr/>
            <p:nvPr/>
          </p:nvCxnSpPr>
          <p:spPr>
            <a:xfrm>
              <a:off x="2321750" y="3882240"/>
              <a:ext cx="570016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6891772" y="3856511"/>
              <a:ext cx="570016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60 CuadroTexto"/>
              <p:cNvSpPr txBox="1"/>
              <p:nvPr/>
            </p:nvSpPr>
            <p:spPr>
              <a:xfrm>
                <a:off x="7015215" y="3223027"/>
                <a:ext cx="18803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𝑈</m:t>
                    </m:r>
                    <m:r>
                      <a:rPr lang="es-ES" sz="22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22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ES" sz="220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61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215" y="3223027"/>
                <a:ext cx="188038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20 Conector recto de flecha"/>
          <p:cNvCxnSpPr/>
          <p:nvPr/>
        </p:nvCxnSpPr>
        <p:spPr>
          <a:xfrm flipH="1">
            <a:off x="6727496" y="3502231"/>
            <a:ext cx="273133" cy="1781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444961" y="2944091"/>
            <a:ext cx="0" cy="13537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159954" y="3407228"/>
            <a:ext cx="5225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5485045" y="2998002"/>
                <a:ext cx="8851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45" y="2998002"/>
                <a:ext cx="88517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62 Conector recto"/>
          <p:cNvCxnSpPr/>
          <p:nvPr/>
        </p:nvCxnSpPr>
        <p:spPr>
          <a:xfrm>
            <a:off x="4584945" y="3223027"/>
            <a:ext cx="0" cy="13537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4269910" y="4033117"/>
            <a:ext cx="5225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4 CuadroTexto"/>
              <p:cNvSpPr txBox="1"/>
              <p:nvPr/>
            </p:nvSpPr>
            <p:spPr>
              <a:xfrm>
                <a:off x="3684845" y="3898102"/>
                <a:ext cx="8383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65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45" y="3898102"/>
                <a:ext cx="83830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116505" y="5814265"/>
                <a:ext cx="2247988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/>
                        </a:rPr>
                        <m:t>𝑅</m:t>
                      </m:r>
                      <m:r>
                        <a:rPr lang="es-ES" sz="2200" b="0" i="1" smtClean="0">
                          <a:latin typeface="Cambria Math"/>
                        </a:rPr>
                        <m:t>.</m:t>
                      </m:r>
                      <m:r>
                        <a:rPr lang="es-ES" sz="2200" b="0" i="1" smtClean="0">
                          <a:latin typeface="Cambria Math"/>
                        </a:rPr>
                        <m:t>𝑂</m:t>
                      </m:r>
                      <m:r>
                        <a:rPr lang="es-ES" sz="2200" b="0" i="1" smtClean="0">
                          <a:latin typeface="Cambria Math"/>
                        </a:rPr>
                        <m:t>.</m:t>
                      </m:r>
                      <m:r>
                        <a:rPr lang="es-ES" sz="2200" b="0" i="1" smtClean="0">
                          <a:latin typeface="Cambria Math"/>
                        </a:rPr>
                        <m:t>𝐸</m:t>
                      </m:r>
                      <m:r>
                        <a:rPr lang="es-ES" sz="2200" b="0" i="1" smtClean="0">
                          <a:latin typeface="Cambria Math"/>
                        </a:rPr>
                        <m:t>.  =  </m:t>
                      </m:r>
                      <m:f>
                        <m:fPr>
                          <m:ctrlPr>
                            <a:rPr lang="es-E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5814265"/>
                <a:ext cx="2247988" cy="7834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2276745" y="5724255"/>
                <a:ext cx="3772443" cy="960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E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2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2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s-ES" sz="2200" b="0" i="1" smtClean="0">
                            <a:latin typeface="Cambria Math"/>
                          </a:rPr>
                          <m:t>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2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2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2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s-ES" sz="2200" b="0" i="1" smtClean="0">
                            <a:latin typeface="Cambria Math"/>
                          </a:rPr>
                          <m:t>−</m:t>
                        </m:r>
                        <m:r>
                          <a:rPr lang="es-ES" sz="22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s-ES" sz="22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s-ES" sz="220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1+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s-E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s-E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s-ES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s-ES" sz="2400" i="1">
                            <a:latin typeface="Cambria Math"/>
                          </a:rPr>
                          <m:t>1</m:t>
                        </m:r>
                        <m:r>
                          <a:rPr lang="es-ES" sz="2400" b="0" i="1" smtClean="0">
                            <a:latin typeface="Cambria Math"/>
                          </a:rPr>
                          <m:t>−</m:t>
                        </m:r>
                        <m:r>
                          <a:rPr lang="es-ES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s-E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s-ES" sz="240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den>
                    </m:f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745" y="5724255"/>
                <a:ext cx="3772443" cy="9607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15 Grupo"/>
          <p:cNvGrpSpPr/>
          <p:nvPr/>
        </p:nvGrpSpPr>
        <p:grpSpPr>
          <a:xfrm>
            <a:off x="6852062" y="4975761"/>
            <a:ext cx="2066307" cy="997527"/>
            <a:chOff x="6852062" y="4975761"/>
            <a:chExt cx="2066307" cy="997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65 CuadroTexto"/>
                <p:cNvSpPr txBox="1"/>
                <p:nvPr/>
              </p:nvSpPr>
              <p:spPr>
                <a:xfrm>
                  <a:off x="6912260" y="5094185"/>
                  <a:ext cx="1937518" cy="685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𝑅</m:t>
                      </m:r>
                      <m:r>
                        <a:rPr lang="es-ES" sz="2400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s-ES" sz="2400" smtClean="0"/>
                    <a:t>O.</a:t>
                  </a:r>
                  <a14:m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𝐸</m:t>
                      </m:r>
                      <m:r>
                        <a:rPr lang="es-ES" sz="2400" b="0" i="1" smtClean="0"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s-ES" sz="2400" smtClean="0"/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s-ES" sz="24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</m:oMath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66" name="6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260" y="5094185"/>
                  <a:ext cx="1937518" cy="68570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67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2 Rectángulo"/>
            <p:cNvSpPr/>
            <p:nvPr/>
          </p:nvSpPr>
          <p:spPr>
            <a:xfrm>
              <a:off x="6852062" y="4975761"/>
              <a:ext cx="2066307" cy="9975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206515" y="3338990"/>
            <a:ext cx="178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PATRÓN de </a:t>
            </a:r>
          </a:p>
          <a:p>
            <a:pPr algn="ctr"/>
            <a:r>
              <a:rPr lang="es-ES" sz="1400" b="1" smtClean="0"/>
              <a:t>ONDA ESTACIONARIA</a:t>
            </a:r>
            <a:endParaRPr lang="es-ES" sz="1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66 CuadroTexto"/>
              <p:cNvSpPr txBox="1"/>
              <p:nvPr/>
            </p:nvSpPr>
            <p:spPr>
              <a:xfrm>
                <a:off x="162920" y="4456688"/>
                <a:ext cx="25751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S" sz="22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ES" sz="220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2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2200"/>
                  <a:t> + </a:t>
                </a:r>
                <a:r>
                  <a:rPr lang="es-ES" sz="220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2200" smtClean="0"/>
                  <a:t> </a:t>
                </a:r>
                <a:endParaRPr lang="es-ES" sz="2200"/>
              </a:p>
            </p:txBody>
          </p:sp>
        </mc:Choice>
        <mc:Fallback xmlns="">
          <p:sp>
            <p:nvSpPr>
              <p:cNvPr id="67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0" y="4456688"/>
                <a:ext cx="2575129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237" t="-8451" b="-267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113439" y="5048476"/>
                <a:ext cx="25971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S" sz="22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ES" sz="220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2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2200"/>
                  <a:t> </a:t>
                </a:r>
                <a14:m>
                  <m:oMath xmlns:m="http://schemas.openxmlformats.org/officeDocument/2006/math">
                    <m:r>
                      <a:rPr lang="es-ES" sz="220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s-ES" sz="220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2200" smtClean="0"/>
                  <a:t> </a:t>
                </a:r>
                <a:endParaRPr lang="es-ES" sz="2200"/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9" y="5048476"/>
                <a:ext cx="259718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235" t="-8451" b="-267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9" grpId="0"/>
      <p:bldP spid="65" grpId="0"/>
      <p:bldP spid="30" grpId="0"/>
      <p:bldP spid="31" grpId="0"/>
      <p:bldP spid="19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3585885" y="33058"/>
            <a:ext cx="0" cy="1448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766488" y="745578"/>
            <a:ext cx="167442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2996825" y="188640"/>
            <a:ext cx="1133856" cy="1133856"/>
            <a:chOff x="1061610" y="998730"/>
            <a:chExt cx="1133856" cy="1133856"/>
          </a:xfrm>
        </p:grpSpPr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1061610" y="998730"/>
              <a:ext cx="1133856" cy="1133856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7 Conector recto de flecha"/>
            <p:cNvCxnSpPr>
              <a:endCxn id="6" idx="7"/>
            </p:cNvCxnSpPr>
            <p:nvPr/>
          </p:nvCxnSpPr>
          <p:spPr>
            <a:xfrm flipV="1">
              <a:off x="1638795" y="1164779"/>
              <a:ext cx="390622" cy="39088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9 Conector recto"/>
          <p:cNvCxnSpPr/>
          <p:nvPr/>
        </p:nvCxnSpPr>
        <p:spPr>
          <a:xfrm>
            <a:off x="6433075" y="1110075"/>
            <a:ext cx="0" cy="1448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613678" y="1822595"/>
            <a:ext cx="167442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5844015" y="1265657"/>
            <a:ext cx="1133856" cy="1133856"/>
            <a:chOff x="1061610" y="998730"/>
            <a:chExt cx="1133856" cy="1133856"/>
          </a:xfrm>
        </p:grpSpPr>
        <p:sp>
          <p:nvSpPr>
            <p:cNvPr id="13" name="12 Elipse"/>
            <p:cNvSpPr>
              <a:spLocks noChangeAspect="1"/>
            </p:cNvSpPr>
            <p:nvPr/>
          </p:nvSpPr>
          <p:spPr>
            <a:xfrm>
              <a:off x="1061610" y="998730"/>
              <a:ext cx="1133856" cy="1133856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>
              <a:off x="1638795" y="1555669"/>
              <a:ext cx="239485" cy="21573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Flecha a la derecha con bandas"/>
          <p:cNvSpPr/>
          <p:nvPr/>
        </p:nvSpPr>
        <p:spPr>
          <a:xfrm>
            <a:off x="4797025" y="458670"/>
            <a:ext cx="605642" cy="484632"/>
          </a:xfrm>
          <a:prstGeom prst="strip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 la derecha con bandas"/>
          <p:cNvSpPr/>
          <p:nvPr/>
        </p:nvSpPr>
        <p:spPr>
          <a:xfrm flipH="1">
            <a:off x="4763895" y="1580692"/>
            <a:ext cx="605642" cy="484632"/>
          </a:xfrm>
          <a:prstGeom prst="strip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4052661" y="1613510"/>
                <a:ext cx="6138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61" y="1613510"/>
                <a:ext cx="613886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5568744" y="469521"/>
                <a:ext cx="6138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44" y="469521"/>
                <a:ext cx="61388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21 Grupo"/>
          <p:cNvGrpSpPr/>
          <p:nvPr/>
        </p:nvGrpSpPr>
        <p:grpSpPr>
          <a:xfrm>
            <a:off x="2321750" y="2797628"/>
            <a:ext cx="5140038" cy="1844634"/>
            <a:chOff x="2321750" y="2797628"/>
            <a:chExt cx="5140038" cy="1844634"/>
          </a:xfrm>
        </p:grpSpPr>
        <p:grpSp>
          <p:nvGrpSpPr>
            <p:cNvPr id="23" name="22 Grupo"/>
            <p:cNvGrpSpPr/>
            <p:nvPr/>
          </p:nvGrpSpPr>
          <p:grpSpPr>
            <a:xfrm>
              <a:off x="3271777" y="2797628"/>
              <a:ext cx="3487387" cy="1844634"/>
              <a:chOff x="3271777" y="2797628"/>
              <a:chExt cx="3487387" cy="1844634"/>
            </a:xfrm>
          </p:grpSpPr>
          <p:sp>
            <p:nvSpPr>
              <p:cNvPr id="26" name="25 Arco"/>
              <p:cNvSpPr/>
              <p:nvPr/>
            </p:nvSpPr>
            <p:spPr>
              <a:xfrm flipV="1">
                <a:off x="4112946" y="2799608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Arco"/>
              <p:cNvSpPr/>
              <p:nvPr/>
            </p:nvSpPr>
            <p:spPr>
              <a:xfrm flipV="1">
                <a:off x="5785388" y="2797628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Arco"/>
              <p:cNvSpPr/>
              <p:nvPr/>
            </p:nvSpPr>
            <p:spPr>
              <a:xfrm>
                <a:off x="3271777" y="3430979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Arco"/>
              <p:cNvSpPr/>
              <p:nvPr/>
            </p:nvSpPr>
            <p:spPr>
              <a:xfrm>
                <a:off x="4956094" y="3429000"/>
                <a:ext cx="973776" cy="1211283"/>
              </a:xfrm>
              <a:prstGeom prst="arc">
                <a:avLst>
                  <a:gd name="adj1" fmla="val 13076921"/>
                  <a:gd name="adj2" fmla="val 19395709"/>
                </a:avLst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4" name="23 Conector recto"/>
            <p:cNvCxnSpPr/>
            <p:nvPr/>
          </p:nvCxnSpPr>
          <p:spPr>
            <a:xfrm>
              <a:off x="2321750" y="3882240"/>
              <a:ext cx="570016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6891772" y="3856511"/>
              <a:ext cx="570016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7015215" y="3223027"/>
                <a:ext cx="18803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/>
                      </a:rPr>
                      <m:t>𝑈</m:t>
                    </m:r>
                    <m:r>
                      <a:rPr lang="es-ES" sz="22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s-E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22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ES" sz="220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2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215" y="3223027"/>
                <a:ext cx="188038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30 Conector recto de flecha"/>
          <p:cNvCxnSpPr/>
          <p:nvPr/>
        </p:nvCxnSpPr>
        <p:spPr>
          <a:xfrm flipH="1">
            <a:off x="6727496" y="3502231"/>
            <a:ext cx="273133" cy="1781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5444961" y="2675106"/>
            <a:ext cx="2528" cy="16227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5159954" y="3407228"/>
            <a:ext cx="5225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5485045" y="2998002"/>
                <a:ext cx="8851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45" y="2998002"/>
                <a:ext cx="88517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34 Conector recto"/>
          <p:cNvCxnSpPr/>
          <p:nvPr/>
        </p:nvCxnSpPr>
        <p:spPr>
          <a:xfrm>
            <a:off x="4581728" y="2684834"/>
            <a:ext cx="3217" cy="18919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269910" y="4033117"/>
            <a:ext cx="5225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516117" y="4099982"/>
                <a:ext cx="8383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17" y="4099982"/>
                <a:ext cx="83830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37 CuadroTexto"/>
          <p:cNvSpPr txBox="1"/>
          <p:nvPr/>
        </p:nvSpPr>
        <p:spPr>
          <a:xfrm>
            <a:off x="206515" y="3203975"/>
            <a:ext cx="223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PATRÓN  de </a:t>
            </a:r>
          </a:p>
          <a:p>
            <a:pPr algn="ctr"/>
            <a:r>
              <a:rPr lang="es-ES" b="1" smtClean="0"/>
              <a:t>ONDA ESTACIONARIA</a:t>
            </a:r>
            <a:endParaRPr lang="es-ES" b="1"/>
          </a:p>
        </p:txBody>
      </p:sp>
      <p:cxnSp>
        <p:nvCxnSpPr>
          <p:cNvPr id="39" name="38 Conector recto"/>
          <p:cNvCxnSpPr/>
          <p:nvPr/>
        </p:nvCxnSpPr>
        <p:spPr>
          <a:xfrm>
            <a:off x="6777245" y="4599130"/>
            <a:ext cx="0" cy="1448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6006472" y="5327474"/>
            <a:ext cx="167442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40 Grupo"/>
          <p:cNvGrpSpPr/>
          <p:nvPr/>
        </p:nvGrpSpPr>
        <p:grpSpPr>
          <a:xfrm>
            <a:off x="6237185" y="4779150"/>
            <a:ext cx="1133856" cy="1133856"/>
            <a:chOff x="1061610" y="998730"/>
            <a:chExt cx="1133856" cy="1133856"/>
          </a:xfrm>
        </p:grpSpPr>
        <p:sp>
          <p:nvSpPr>
            <p:cNvPr id="42" name="41 Elipse"/>
            <p:cNvSpPr>
              <a:spLocks noChangeAspect="1"/>
            </p:cNvSpPr>
            <p:nvPr/>
          </p:nvSpPr>
          <p:spPr>
            <a:xfrm>
              <a:off x="1061610" y="998730"/>
              <a:ext cx="1133856" cy="1133856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 flipV="1">
              <a:off x="1601670" y="1133745"/>
              <a:ext cx="390622" cy="390889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43 Conector recto de flecha"/>
          <p:cNvCxnSpPr/>
          <p:nvPr/>
        </p:nvCxnSpPr>
        <p:spPr>
          <a:xfrm flipV="1">
            <a:off x="6777245" y="5094185"/>
            <a:ext cx="206302" cy="207231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H="1" flipV="1">
            <a:off x="5545778" y="3574474"/>
            <a:ext cx="1021277" cy="14250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46 CuadroTexto"/>
              <p:cNvSpPr txBox="1"/>
              <p:nvPr/>
            </p:nvSpPr>
            <p:spPr>
              <a:xfrm>
                <a:off x="7092280" y="4464115"/>
                <a:ext cx="19226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S" sz="1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ES" sz="160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1600"/>
                  <a:t> + </a:t>
                </a:r>
                <a:r>
                  <a:rPr lang="es-ES" sz="160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1600" smtClean="0"/>
                  <a:t> </a:t>
                </a:r>
                <a:endParaRPr lang="es-ES" sz="1600"/>
              </a:p>
            </p:txBody>
          </p:sp>
        </mc:Choice>
        <mc:Fallback xmlns="">
          <p:sp>
            <p:nvSpPr>
              <p:cNvPr id="47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464115"/>
                <a:ext cx="19226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48 Conector recto de flecha"/>
          <p:cNvCxnSpPr/>
          <p:nvPr/>
        </p:nvCxnSpPr>
        <p:spPr>
          <a:xfrm flipV="1">
            <a:off x="3536885" y="4104075"/>
            <a:ext cx="859481" cy="5233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2758142" y="4572357"/>
            <a:ext cx="0" cy="1448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938745" y="5284877"/>
            <a:ext cx="167442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52 Grupo"/>
          <p:cNvGrpSpPr/>
          <p:nvPr/>
        </p:nvGrpSpPr>
        <p:grpSpPr>
          <a:xfrm>
            <a:off x="2169082" y="4727939"/>
            <a:ext cx="1133856" cy="1133856"/>
            <a:chOff x="1061610" y="998730"/>
            <a:chExt cx="1133856" cy="1133856"/>
          </a:xfrm>
        </p:grpSpPr>
        <p:sp>
          <p:nvSpPr>
            <p:cNvPr id="54" name="53 Elipse"/>
            <p:cNvSpPr>
              <a:spLocks noChangeAspect="1"/>
            </p:cNvSpPr>
            <p:nvPr/>
          </p:nvSpPr>
          <p:spPr>
            <a:xfrm>
              <a:off x="1061610" y="998730"/>
              <a:ext cx="1133856" cy="1133856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" name="54 Conector recto de flecha"/>
            <p:cNvCxnSpPr>
              <a:endCxn id="54" idx="7"/>
            </p:cNvCxnSpPr>
            <p:nvPr/>
          </p:nvCxnSpPr>
          <p:spPr>
            <a:xfrm flipV="1">
              <a:off x="1638795" y="1164779"/>
              <a:ext cx="390622" cy="39088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55 Conector recto de flecha"/>
          <p:cNvCxnSpPr/>
          <p:nvPr/>
        </p:nvCxnSpPr>
        <p:spPr>
          <a:xfrm rot="10800000" flipV="1">
            <a:off x="2525521" y="5307334"/>
            <a:ext cx="206302" cy="207231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3221850" y="4779150"/>
                <a:ext cx="19420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S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ES" sz="160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1600"/>
                  <a:t>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s-ES" sz="160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1600" smtClean="0"/>
                  <a:t> </a:t>
                </a:r>
                <a:endParaRPr lang="es-ES" sz="1600"/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4779150"/>
                <a:ext cx="194200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6887904" y="5398557"/>
                <a:ext cx="1642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1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1400" b="0" i="1" smtClean="0">
                        <a:latin typeface="Cambria Math"/>
                      </a:rPr>
                      <m:t> </m:t>
                    </m:r>
                    <m:r>
                      <a:rPr lang="es-ES" sz="1400" b="0" i="1" smtClean="0">
                        <a:latin typeface="Cambria Math"/>
                      </a:rPr>
                      <m:t>𝑦</m:t>
                    </m:r>
                    <m:r>
                      <a:rPr lang="es-ES" sz="1400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s-E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1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ES" sz="1400" smtClean="0"/>
                  <a:t> </a:t>
                </a:r>
                <a:r>
                  <a:rPr lang="es-ES" sz="1400" i="1" smtClean="0"/>
                  <a:t>se suman </a:t>
                </a:r>
              </a:p>
              <a:p>
                <a:pPr algn="ctr"/>
                <a:r>
                  <a:rPr lang="es-ES" sz="1400" i="1" smtClean="0"/>
                  <a:t>en fase</a:t>
                </a:r>
                <a:endParaRPr lang="es-ES" sz="1400" i="1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904" y="5398557"/>
                <a:ext cx="1642501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76" r="-743" b="-117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2906815" y="5409220"/>
                <a:ext cx="16508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1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ES" sz="1400" b="0" i="1" smtClean="0">
                        <a:latin typeface="Cambria Math"/>
                      </a:rPr>
                      <m:t> </m:t>
                    </m:r>
                    <m:r>
                      <a:rPr lang="es-ES" sz="1400" b="0" i="1" smtClean="0">
                        <a:latin typeface="Cambria Math"/>
                      </a:rPr>
                      <m:t>𝑦</m:t>
                    </m:r>
                    <m:r>
                      <a:rPr lang="es-ES" sz="1400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s-E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s-ES" sz="1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ES" sz="1400" smtClean="0"/>
                  <a:t> </a:t>
                </a:r>
                <a:r>
                  <a:rPr lang="es-ES" sz="1400" i="1" smtClean="0"/>
                  <a:t>se suman </a:t>
                </a:r>
              </a:p>
              <a:p>
                <a:pPr algn="ctr"/>
                <a:r>
                  <a:rPr lang="es-ES" sz="1400" i="1" smtClean="0"/>
                  <a:t>en oposición de fase</a:t>
                </a:r>
                <a:endParaRPr lang="es-ES" sz="1400" i="1"/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5409220"/>
                <a:ext cx="1650837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738" t="-1163" r="-369" b="-10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6308145" y="150540"/>
            <a:ext cx="2430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Representación fasorial </a:t>
            </a:r>
          </a:p>
          <a:p>
            <a:pPr algn="ctr"/>
            <a:r>
              <a:rPr lang="es-ES"/>
              <a:t>d</a:t>
            </a:r>
            <a:r>
              <a:rPr lang="es-ES" smtClean="0"/>
              <a:t>e la </a:t>
            </a:r>
            <a:r>
              <a:rPr lang="es-ES" b="1" smtClean="0"/>
              <a:t>onda progresiva</a:t>
            </a:r>
          </a:p>
          <a:p>
            <a:pPr algn="ctr"/>
            <a:r>
              <a:rPr lang="es-ES"/>
              <a:t>d</a:t>
            </a:r>
            <a:r>
              <a:rPr lang="es-ES" smtClean="0"/>
              <a:t>e tensión</a:t>
            </a:r>
            <a:endParaRPr lang="es-ES"/>
          </a:p>
        </p:txBody>
      </p:sp>
      <p:sp>
        <p:nvSpPr>
          <p:cNvPr id="60" name="59 CuadroTexto"/>
          <p:cNvSpPr txBox="1"/>
          <p:nvPr/>
        </p:nvSpPr>
        <p:spPr>
          <a:xfrm>
            <a:off x="1511660" y="1448780"/>
            <a:ext cx="246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Representación fasorial </a:t>
            </a:r>
          </a:p>
          <a:p>
            <a:pPr algn="ctr"/>
            <a:r>
              <a:rPr lang="es-ES"/>
              <a:t>d</a:t>
            </a:r>
            <a:r>
              <a:rPr lang="es-ES" smtClean="0"/>
              <a:t>e la </a:t>
            </a:r>
            <a:r>
              <a:rPr lang="es-ES" b="1" smtClean="0"/>
              <a:t>onda regresiva</a:t>
            </a:r>
          </a:p>
          <a:p>
            <a:pPr algn="ctr"/>
            <a:r>
              <a:rPr lang="es-ES"/>
              <a:t>d</a:t>
            </a:r>
            <a:r>
              <a:rPr lang="es-ES" smtClean="0"/>
              <a:t>e tensión</a:t>
            </a:r>
            <a:endParaRPr lang="es-ES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5437761" y="2305455"/>
            <a:ext cx="9728" cy="350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>
            <a:off x="4578484" y="2321668"/>
            <a:ext cx="9728" cy="350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 flipV="1">
            <a:off x="1566153" y="2704288"/>
            <a:ext cx="6391073" cy="45719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 flipV="1">
            <a:off x="1601670" y="2933945"/>
            <a:ext cx="6391073" cy="45719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4121950" y="5994285"/>
                <a:ext cx="2247988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/>
                        </a:rPr>
                        <m:t>𝑅</m:t>
                      </m:r>
                      <m:r>
                        <a:rPr lang="es-ES" sz="2200" b="0" i="1" smtClean="0">
                          <a:latin typeface="Cambria Math"/>
                        </a:rPr>
                        <m:t>.</m:t>
                      </m:r>
                      <m:r>
                        <a:rPr lang="es-ES" sz="2200" b="0" i="1" smtClean="0">
                          <a:latin typeface="Cambria Math"/>
                        </a:rPr>
                        <m:t>𝑂</m:t>
                      </m:r>
                      <m:r>
                        <a:rPr lang="es-ES" sz="2200" b="0" i="1" smtClean="0">
                          <a:latin typeface="Cambria Math"/>
                        </a:rPr>
                        <m:t>.</m:t>
                      </m:r>
                      <m:r>
                        <a:rPr lang="es-ES" sz="2200" b="0" i="1" smtClean="0">
                          <a:latin typeface="Cambria Math"/>
                        </a:rPr>
                        <m:t>𝐸</m:t>
                      </m:r>
                      <m:r>
                        <a:rPr lang="es-ES" sz="2200" b="0" i="1" smtClean="0">
                          <a:latin typeface="Cambria Math"/>
                        </a:rPr>
                        <m:t>.  =  </m:t>
                      </m:r>
                      <m:f>
                        <m:fPr>
                          <m:ctrlPr>
                            <a:rPr lang="es-E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0" y="5994285"/>
                <a:ext cx="2247988" cy="7834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510" y="323655"/>
            <a:ext cx="12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EJEMPLO  :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71500" y="773705"/>
                <a:ext cx="6165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Sea una impedancia de carga (antena) de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= 25 + j 25 </a:t>
                </a:r>
                <a:r>
                  <a:rPr lang="es-ES" smtClean="0">
                    <a:sym typeface="Symbol"/>
                  </a:rPr>
                  <a:t>.</a:t>
                </a:r>
                <a:endParaRPr lang="es-ES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773705"/>
                <a:ext cx="616514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90"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71500" y="1133745"/>
            <a:ext cx="826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Ubicar dicha impedancia sobre la carta de Smith y determine cuanta R.O.E. tendremos.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6495" y="1493785"/>
            <a:ext cx="919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Determínese también un modelo equivalente de dicha impedancia con elementos concentrados.</a:t>
            </a: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6505" y="1988840"/>
            <a:ext cx="78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Datos: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6505" y="2393885"/>
                <a:ext cx="336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Impedancia de fuente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2393885"/>
                <a:ext cx="336899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47"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16505" y="2798930"/>
                <a:ext cx="6152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Impedancia característica de la línea de transmisión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2798930"/>
                <a:ext cx="61524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3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61510" y="3203975"/>
                <a:ext cx="253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Frecuencia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</a:rPr>
                      <m:t>=10 </m:t>
                    </m:r>
                    <m:r>
                      <a:rPr lang="es-ES" b="0" i="1" smtClean="0">
                        <a:latin typeface="Cambria Math"/>
                      </a:rPr>
                      <m:t>𝑀𝐻𝑧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3203975"/>
                <a:ext cx="253114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23"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44 Grupo"/>
          <p:cNvGrpSpPr/>
          <p:nvPr/>
        </p:nvGrpSpPr>
        <p:grpSpPr>
          <a:xfrm>
            <a:off x="146685" y="3905467"/>
            <a:ext cx="8547762" cy="1413164"/>
            <a:chOff x="146685" y="3905467"/>
            <a:chExt cx="8547762" cy="1413164"/>
          </a:xfrm>
        </p:grpSpPr>
        <p:grpSp>
          <p:nvGrpSpPr>
            <p:cNvPr id="10" name="9 Grupo"/>
            <p:cNvGrpSpPr/>
            <p:nvPr/>
          </p:nvGrpSpPr>
          <p:grpSpPr>
            <a:xfrm>
              <a:off x="295863" y="4344854"/>
              <a:ext cx="402725" cy="603453"/>
              <a:chOff x="683568" y="2268187"/>
              <a:chExt cx="402725" cy="603453"/>
            </a:xfrm>
          </p:grpSpPr>
          <p:sp>
            <p:nvSpPr>
              <p:cNvPr id="11" name="10 Elipse"/>
              <p:cNvSpPr>
                <a:spLocks noChangeAspect="1"/>
              </p:cNvSpPr>
              <p:nvPr/>
            </p:nvSpPr>
            <p:spPr>
              <a:xfrm>
                <a:off x="683568" y="2348880"/>
                <a:ext cx="402725" cy="40272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2" name="11 Grupo"/>
              <p:cNvGrpSpPr/>
              <p:nvPr/>
            </p:nvGrpSpPr>
            <p:grpSpPr>
              <a:xfrm>
                <a:off x="736270" y="2268187"/>
                <a:ext cx="270176" cy="603453"/>
                <a:chOff x="3923928" y="1090919"/>
                <a:chExt cx="645115" cy="1308265"/>
              </a:xfrm>
            </p:grpSpPr>
            <p:sp>
              <p:nvSpPr>
                <p:cNvPr id="13" name="12 Arco"/>
                <p:cNvSpPr/>
                <p:nvPr/>
              </p:nvSpPr>
              <p:spPr>
                <a:xfrm>
                  <a:off x="3923928" y="1484784"/>
                  <a:ext cx="338336" cy="914400"/>
                </a:xfrm>
                <a:prstGeom prst="arc">
                  <a:avLst>
                    <a:gd name="adj1" fmla="val 14407910"/>
                    <a:gd name="adj2" fmla="val 1860169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Arco"/>
                <p:cNvSpPr/>
                <p:nvPr/>
              </p:nvSpPr>
              <p:spPr>
                <a:xfrm flipV="1">
                  <a:off x="4230707" y="1090919"/>
                  <a:ext cx="338336" cy="914400"/>
                </a:xfrm>
                <a:prstGeom prst="arc">
                  <a:avLst>
                    <a:gd name="adj1" fmla="val 13779675"/>
                    <a:gd name="adj2" fmla="val 1853590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15" name="14 Conector recto"/>
            <p:cNvCxnSpPr/>
            <p:nvPr/>
          </p:nvCxnSpPr>
          <p:spPr>
            <a:xfrm>
              <a:off x="511887" y="412639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17635" y="4134262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718910" y="4065507"/>
              <a:ext cx="439387" cy="16625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493885" y="483059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1180674" y="413228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>
              <a:spLocks noChangeAspect="1"/>
            </p:cNvSpPr>
            <p:nvPr/>
          </p:nvSpPr>
          <p:spPr>
            <a:xfrm>
              <a:off x="1393985" y="4101134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>
              <a:spLocks noChangeAspect="1"/>
            </p:cNvSpPr>
            <p:nvPr/>
          </p:nvSpPr>
          <p:spPr>
            <a:xfrm>
              <a:off x="1415239" y="508874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6685" y="3905467"/>
              <a:ext cx="1080654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491069" y="511675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0" idx="6"/>
            </p:cNvCxnSpPr>
            <p:nvPr/>
          </p:nvCxnSpPr>
          <p:spPr>
            <a:xfrm flipV="1">
              <a:off x="1456758" y="4131098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1675890" y="407738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25 Grupo"/>
            <p:cNvGrpSpPr/>
            <p:nvPr/>
          </p:nvGrpSpPr>
          <p:grpSpPr>
            <a:xfrm>
              <a:off x="1466655" y="5049180"/>
              <a:ext cx="5943038" cy="95003"/>
              <a:chOff x="1996863" y="2153116"/>
              <a:chExt cx="5943038" cy="95003"/>
            </a:xfrm>
          </p:grpSpPr>
          <p:cxnSp>
            <p:nvCxnSpPr>
              <p:cNvPr id="27" name="26 Conector recto"/>
              <p:cNvCxnSpPr/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27 Rectángulo"/>
              <p:cNvSpPr/>
              <p:nvPr/>
            </p:nvSpPr>
            <p:spPr>
              <a:xfrm>
                <a:off x="2215995" y="2153116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7400920" y="4099154"/>
              <a:ext cx="284616" cy="62773"/>
              <a:chOff x="1934090" y="2176867"/>
              <a:chExt cx="284616" cy="62773"/>
            </a:xfrm>
          </p:grpSpPr>
          <p:sp>
            <p:nvSpPr>
              <p:cNvPr id="30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1" name="30 Conector recto"/>
              <p:cNvCxnSpPr>
                <a:stCxn id="30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31 Grupo"/>
            <p:cNvGrpSpPr/>
            <p:nvPr/>
          </p:nvGrpSpPr>
          <p:grpSpPr>
            <a:xfrm flipH="1">
              <a:off x="7422692" y="5070952"/>
              <a:ext cx="284616" cy="62773"/>
              <a:chOff x="1934090" y="2176867"/>
              <a:chExt cx="284616" cy="62773"/>
            </a:xfrm>
          </p:grpSpPr>
          <p:sp>
            <p:nvSpPr>
              <p:cNvPr id="33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33 Conector recto"/>
              <p:cNvCxnSpPr>
                <a:stCxn id="33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34 Grupo"/>
            <p:cNvGrpSpPr/>
            <p:nvPr/>
          </p:nvGrpSpPr>
          <p:grpSpPr>
            <a:xfrm>
              <a:off x="7688219" y="4140858"/>
              <a:ext cx="308056" cy="180245"/>
              <a:chOff x="8075924" y="2064191"/>
              <a:chExt cx="308056" cy="180245"/>
            </a:xfrm>
          </p:grpSpPr>
          <p:cxnSp>
            <p:nvCxnSpPr>
              <p:cNvPr id="36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37 Grupo"/>
            <p:cNvGrpSpPr/>
            <p:nvPr/>
          </p:nvGrpSpPr>
          <p:grpSpPr>
            <a:xfrm flipV="1">
              <a:off x="7721866" y="4922650"/>
              <a:ext cx="308056" cy="180245"/>
              <a:chOff x="8075924" y="2064191"/>
              <a:chExt cx="308056" cy="180245"/>
            </a:xfrm>
          </p:grpSpPr>
          <p:cxnSp>
            <p:nvCxnSpPr>
              <p:cNvPr id="39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40 Rectángulo"/>
            <p:cNvSpPr/>
            <p:nvPr/>
          </p:nvSpPr>
          <p:spPr>
            <a:xfrm>
              <a:off x="7913147" y="4332979"/>
              <a:ext cx="190005" cy="605641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791580" y="4239090"/>
                  <a:ext cx="11117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s-ES" smtClean="0"/>
                    <a:t>= 50 </a:t>
                  </a:r>
                  <a:r>
                    <a:rPr lang="es-ES" smtClean="0">
                      <a:sym typeface="Symbol"/>
                    </a:rPr>
                    <a:t></a:t>
                  </a:r>
                  <a:endParaRPr lang="es-ES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80" y="4239090"/>
                  <a:ext cx="11117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475" r="-4396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8215406" y="4411736"/>
                  <a:ext cx="479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5406" y="4411736"/>
                  <a:ext cx="47904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43 CuadroTexto"/>
                <p:cNvSpPr txBox="1"/>
                <p:nvPr/>
              </p:nvSpPr>
              <p:spPr>
                <a:xfrm>
                  <a:off x="2942763" y="4411736"/>
                  <a:ext cx="1066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s-ES" smtClean="0"/>
                    <a:t>= 50 </a:t>
                  </a:r>
                  <a:r>
                    <a:rPr lang="es-ES" smtClean="0">
                      <a:sym typeface="Symbol"/>
                    </a:rPr>
                    <a:t></a:t>
                  </a:r>
                  <a:endParaRPr lang="es-ES"/>
                </a:p>
              </p:txBody>
            </p:sp>
          </mc:Choice>
          <mc:Fallback xmlns="">
            <p:sp>
              <p:nvSpPr>
                <p:cNvPr id="44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2763" y="4411736"/>
                  <a:ext cx="106689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1667" r="-4000" b="-2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45 Conector recto"/>
          <p:cNvCxnSpPr/>
          <p:nvPr/>
        </p:nvCxnSpPr>
        <p:spPr>
          <a:xfrm flipH="1">
            <a:off x="7632340" y="3834045"/>
            <a:ext cx="11874" cy="2351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47 Grupo"/>
          <p:cNvGrpSpPr/>
          <p:nvPr/>
        </p:nvGrpSpPr>
        <p:grpSpPr>
          <a:xfrm>
            <a:off x="6372200" y="6264315"/>
            <a:ext cx="2607333" cy="352782"/>
            <a:chOff x="6372200" y="6264315"/>
            <a:chExt cx="2607333" cy="352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46 CuadroTexto"/>
                <p:cNvSpPr txBox="1"/>
                <p:nvPr/>
              </p:nvSpPr>
              <p:spPr>
                <a:xfrm>
                  <a:off x="7452320" y="6264315"/>
                  <a:ext cx="15272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s-ES" sz="1400" b="0" i="1" smtClean="0">
                            <a:latin typeface="Cambria Math"/>
                          </a:rPr>
                          <m:t>=25+</m:t>
                        </m:r>
                        <m:r>
                          <a:rPr lang="es-ES" sz="14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1400" b="0" i="1" smtClean="0">
                            <a:latin typeface="Cambria Math"/>
                          </a:rPr>
                          <m:t> 25 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s-ES" sz="1400"/>
                </a:p>
              </p:txBody>
            </p:sp>
          </mc:Choice>
          <mc:Fallback xmlns="">
            <p:sp>
              <p:nvSpPr>
                <p:cNvPr id="47" name="4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6264315"/>
                  <a:ext cx="152721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53 CuadroTexto"/>
            <p:cNvSpPr txBox="1"/>
            <p:nvPr/>
          </p:nvSpPr>
          <p:spPr>
            <a:xfrm>
              <a:off x="6372200" y="6309320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Impedancia</a:t>
              </a:r>
              <a:endParaRPr lang="es-ES" sz="1400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6372200" y="5403273"/>
            <a:ext cx="1477389" cy="709187"/>
            <a:chOff x="6372200" y="5403273"/>
            <a:chExt cx="1477389" cy="709187"/>
          </a:xfrm>
        </p:grpSpPr>
        <p:cxnSp>
          <p:nvCxnSpPr>
            <p:cNvPr id="50" name="49 Conector recto de flecha"/>
            <p:cNvCxnSpPr/>
            <p:nvPr/>
          </p:nvCxnSpPr>
          <p:spPr>
            <a:xfrm>
              <a:off x="7493329" y="5403273"/>
              <a:ext cx="3562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7481455" y="5403273"/>
              <a:ext cx="0" cy="261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52 CuadroTexto"/>
                <p:cNvSpPr txBox="1"/>
                <p:nvPr/>
              </p:nvSpPr>
              <p:spPr>
                <a:xfrm>
                  <a:off x="7227295" y="5634245"/>
                  <a:ext cx="481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53" name="5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7295" y="5634245"/>
                  <a:ext cx="48179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54 CuadroTexto"/>
            <p:cNvSpPr txBox="1"/>
            <p:nvPr/>
          </p:nvSpPr>
          <p:spPr>
            <a:xfrm>
              <a:off x="6372200" y="5589240"/>
              <a:ext cx="864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Factor de</a:t>
              </a:r>
            </a:p>
            <a:p>
              <a:r>
                <a:rPr lang="es-ES" sz="1400" smtClean="0"/>
                <a:t>reflexión</a:t>
              </a:r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7750" y="136190"/>
            <a:ext cx="23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Aplicando las fórmulas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219476" y="1512472"/>
                <a:ext cx="1811330" cy="72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0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s-E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76" y="1512472"/>
                <a:ext cx="1811330" cy="720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84661" y="1557477"/>
                <a:ext cx="1981633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25+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25 −50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25+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25+50</m:t>
                          </m:r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61" y="1557477"/>
                <a:ext cx="1981633" cy="66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741474" y="1699117"/>
                <a:ext cx="161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=−0.2+</m:t>
                      </m:r>
                      <m:r>
                        <a:rPr lang="es-ES" b="0" i="1" smtClean="0">
                          <a:latin typeface="Cambria Math"/>
                        </a:rPr>
                        <m:t>𝑗</m:t>
                      </m:r>
                      <m:r>
                        <a:rPr lang="es-ES" b="0" i="1" smtClean="0">
                          <a:latin typeface="Cambria Math"/>
                        </a:rPr>
                        <m:t>0.4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74" y="1699117"/>
                <a:ext cx="161614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6501002" y="1698126"/>
                <a:ext cx="2582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>
                    <a:sym typeface="Symbol"/>
                  </a:rPr>
                  <a:t>      0.4472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116.565 °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02" y="1698126"/>
                <a:ext cx="2582758" cy="369332"/>
              </a:xfrm>
              <a:prstGeom prst="rect">
                <a:avLst/>
              </a:prstGeom>
              <a:blipFill>
                <a:blip r:embed="rId5"/>
                <a:stretch>
                  <a:fillRect l="-1887" t="-13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236248" y="1647487"/>
            <a:ext cx="864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Factor de</a:t>
            </a:r>
          </a:p>
          <a:p>
            <a:r>
              <a:rPr lang="es-ES" sz="1400" smtClean="0"/>
              <a:t>reflexión</a:t>
            </a:r>
            <a:endParaRPr lang="es-ES" sz="1400"/>
          </a:p>
        </p:txBody>
      </p:sp>
      <p:sp>
        <p:nvSpPr>
          <p:cNvPr id="12" name="11 CuadroTexto"/>
          <p:cNvSpPr txBox="1"/>
          <p:nvPr/>
        </p:nvSpPr>
        <p:spPr>
          <a:xfrm>
            <a:off x="5344615" y="484151"/>
            <a:ext cx="10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/>
              <a:t>f</a:t>
            </a:r>
            <a:r>
              <a:rPr lang="es-ES" sz="1400" b="1" smtClean="0"/>
              <a:t>orma</a:t>
            </a:r>
          </a:p>
          <a:p>
            <a:pPr algn="ctr"/>
            <a:r>
              <a:rPr lang="es-ES" sz="1400" b="1" smtClean="0"/>
              <a:t>rectangular</a:t>
            </a:r>
            <a:endParaRPr lang="es-ES" sz="1400" b="1"/>
          </a:p>
        </p:txBody>
      </p:sp>
      <p:sp>
        <p:nvSpPr>
          <p:cNvPr id="13" name="12 CuadroTexto"/>
          <p:cNvSpPr txBox="1"/>
          <p:nvPr/>
        </p:nvSpPr>
        <p:spPr>
          <a:xfrm>
            <a:off x="7562274" y="478044"/>
            <a:ext cx="6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/>
              <a:t>f</a:t>
            </a:r>
            <a:r>
              <a:rPr lang="es-ES" sz="1400" b="1" smtClean="0"/>
              <a:t>orma</a:t>
            </a:r>
          </a:p>
          <a:p>
            <a:pPr algn="ctr"/>
            <a:r>
              <a:rPr lang="es-ES" sz="1400" b="1" smtClean="0"/>
              <a:t>polar</a:t>
            </a:r>
            <a:endParaRPr lang="es-ES" sz="1400" b="1"/>
          </a:p>
        </p:txBody>
      </p:sp>
      <p:grpSp>
        <p:nvGrpSpPr>
          <p:cNvPr id="2" name="1 Grupo"/>
          <p:cNvGrpSpPr/>
          <p:nvPr/>
        </p:nvGrpSpPr>
        <p:grpSpPr>
          <a:xfrm>
            <a:off x="6433778" y="2029651"/>
            <a:ext cx="2202224" cy="663705"/>
            <a:chOff x="5922150" y="1289422"/>
            <a:chExt cx="2202224" cy="663705"/>
          </a:xfrm>
        </p:grpSpPr>
        <p:sp>
          <p:nvSpPr>
            <p:cNvPr id="9" name="8 Cerrar llave"/>
            <p:cNvSpPr/>
            <p:nvPr/>
          </p:nvSpPr>
          <p:spPr>
            <a:xfrm rot="5400000">
              <a:off x="6848088" y="1064056"/>
              <a:ext cx="178662" cy="6293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6597225" y="1583795"/>
                  <a:ext cx="15271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s-ES" smtClean="0"/>
                    <a:t> = 0.4472</a:t>
                  </a:r>
                  <a:endParaRPr lang="es-ES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225" y="1583795"/>
                  <a:ext cx="15271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789" b="-2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15 CuadroTexto"/>
            <p:cNvSpPr txBox="1"/>
            <p:nvPr/>
          </p:nvSpPr>
          <p:spPr>
            <a:xfrm>
              <a:off x="5922150" y="1628800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módulo</a:t>
              </a:r>
              <a:endParaRPr lang="es-E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71263" y="3177657"/>
                <a:ext cx="2218684" cy="685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𝑅</m:t>
                    </m:r>
                    <m:r>
                      <a:rPr lang="es-E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s-ES" sz="2400" smtClean="0"/>
                  <a:t>O.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𝐸</m:t>
                    </m:r>
                    <m:r>
                      <a:rPr lang="es-ES" sz="24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s-ES" sz="240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1+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E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s-ES" sz="2400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1−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E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4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s-ES" sz="2400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3" y="3177657"/>
                <a:ext cx="2218684" cy="685701"/>
              </a:xfrm>
              <a:prstGeom prst="rect">
                <a:avLst/>
              </a:prstGeom>
              <a:blipFill>
                <a:blip r:embed="rId7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576508" y="3177657"/>
                <a:ext cx="2447017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1+0.4472</m:t>
                        </m:r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1−0.4472</m:t>
                        </m:r>
                      </m:den>
                    </m:f>
                  </m:oMath>
                </a14:m>
                <a:r>
                  <a:rPr lang="es-ES" sz="2400" smtClean="0"/>
                  <a:t>  =  </a:t>
                </a:r>
                <a:r>
                  <a:rPr lang="es-ES" smtClean="0"/>
                  <a:t>2.61 </a:t>
                </a:r>
                <a:endParaRPr lang="es-ES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08" y="3177657"/>
                <a:ext cx="2447017" cy="616964"/>
              </a:xfrm>
              <a:prstGeom prst="rect">
                <a:avLst/>
              </a:prstGeom>
              <a:blipFill>
                <a:blip r:embed="rId8"/>
                <a:stretch>
                  <a:fillRect r="-1247" b="-99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5034876" y="1105077"/>
            <a:ext cx="5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/>
              <a:t>p</a:t>
            </a:r>
            <a:r>
              <a:rPr lang="es-ES" sz="1400" smtClean="0"/>
              <a:t>arte</a:t>
            </a:r>
          </a:p>
          <a:p>
            <a:pPr algn="ctr"/>
            <a:r>
              <a:rPr lang="es-ES" sz="1400" smtClean="0"/>
              <a:t>real</a:t>
            </a:r>
            <a:endParaRPr lang="es-E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5706483" y="1096761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/>
              <a:t>p</a:t>
            </a:r>
            <a:r>
              <a:rPr lang="es-ES" sz="1400" smtClean="0"/>
              <a:t>arte</a:t>
            </a:r>
          </a:p>
          <a:p>
            <a:pPr algn="ctr"/>
            <a:r>
              <a:rPr lang="es-ES" sz="1400" smtClean="0"/>
              <a:t>imaginaria</a:t>
            </a:r>
            <a:endParaRPr lang="es-ES" sz="1400"/>
          </a:p>
        </p:txBody>
      </p:sp>
      <p:sp>
        <p:nvSpPr>
          <p:cNvPr id="18" name="CuadroTexto 17"/>
          <p:cNvSpPr txBox="1"/>
          <p:nvPr/>
        </p:nvSpPr>
        <p:spPr>
          <a:xfrm>
            <a:off x="8189337" y="1312204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Fase</a:t>
            </a:r>
            <a:endParaRPr lang="es-ES" sz="1400"/>
          </a:p>
        </p:txBody>
      </p:sp>
      <p:sp>
        <p:nvSpPr>
          <p:cNvPr id="19" name="Rectángulo 18"/>
          <p:cNvSpPr/>
          <p:nvPr/>
        </p:nvSpPr>
        <p:spPr>
          <a:xfrm>
            <a:off x="371263" y="3015342"/>
            <a:ext cx="4652262" cy="947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8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7" grpId="0"/>
      <p:bldP spid="3" grpId="0"/>
      <p:bldP spid="14" grpId="0"/>
      <p:bldP spid="15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93" y="4338790"/>
            <a:ext cx="2665768" cy="25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1393" y="235763"/>
            <a:ext cx="841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¿ Cuantas IMPEDANCIAS  hay en                                         ?</a:t>
            </a:r>
            <a:endParaRPr lang="es-ES" sz="2800" b="1"/>
          </a:p>
        </p:txBody>
      </p:sp>
      <p:grpSp>
        <p:nvGrpSpPr>
          <p:cNvPr id="15" name="14 Grupo"/>
          <p:cNvGrpSpPr/>
          <p:nvPr/>
        </p:nvGrpSpPr>
        <p:grpSpPr>
          <a:xfrm>
            <a:off x="473738" y="2835644"/>
            <a:ext cx="402725" cy="603453"/>
            <a:chOff x="683568" y="2268187"/>
            <a:chExt cx="402725" cy="603453"/>
          </a:xfrm>
        </p:grpSpPr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83568" y="2348880"/>
              <a:ext cx="402725" cy="4027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736270" y="2268187"/>
              <a:ext cx="270176" cy="603453"/>
              <a:chOff x="3923928" y="1090919"/>
              <a:chExt cx="645115" cy="1308265"/>
            </a:xfrm>
          </p:grpSpPr>
          <p:sp>
            <p:nvSpPr>
              <p:cNvPr id="12" name="11 Arco"/>
              <p:cNvSpPr/>
              <p:nvPr/>
            </p:nvSpPr>
            <p:spPr>
              <a:xfrm>
                <a:off x="3923928" y="1484784"/>
                <a:ext cx="338336" cy="914400"/>
              </a:xfrm>
              <a:prstGeom prst="arc">
                <a:avLst>
                  <a:gd name="adj1" fmla="val 14407910"/>
                  <a:gd name="adj2" fmla="val 186016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Arco"/>
              <p:cNvSpPr/>
              <p:nvPr/>
            </p:nvSpPr>
            <p:spPr>
              <a:xfrm flipV="1">
                <a:off x="4230707" y="1090919"/>
                <a:ext cx="338336" cy="914400"/>
              </a:xfrm>
              <a:prstGeom prst="arc">
                <a:avLst>
                  <a:gd name="adj1" fmla="val 13779675"/>
                  <a:gd name="adj2" fmla="val 1853590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20" name="19 Conector recto"/>
          <p:cNvCxnSpPr/>
          <p:nvPr/>
        </p:nvCxnSpPr>
        <p:spPr>
          <a:xfrm>
            <a:off x="689762" y="261718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95510" y="262505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896785" y="2556297"/>
            <a:ext cx="439387" cy="16625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671760" y="332138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358549" y="2623073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>
            <a:spLocks noChangeAspect="1"/>
          </p:cNvSpPr>
          <p:nvPr/>
        </p:nvSpPr>
        <p:spPr>
          <a:xfrm>
            <a:off x="1571860" y="2591924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1593114" y="3579537"/>
            <a:ext cx="62773" cy="627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324560" y="2396257"/>
            <a:ext cx="1080654" cy="141316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668944" y="36075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9" idx="6"/>
          </p:cNvCxnSpPr>
          <p:nvPr/>
        </p:nvCxnSpPr>
        <p:spPr>
          <a:xfrm flipV="1">
            <a:off x="1634633" y="2621888"/>
            <a:ext cx="221843" cy="1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1853765" y="2568173"/>
            <a:ext cx="5723906" cy="95003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644530" y="3539970"/>
            <a:ext cx="5943038" cy="95003"/>
            <a:chOff x="1996863" y="2153116"/>
            <a:chExt cx="5943038" cy="95003"/>
          </a:xfrm>
          <a:solidFill>
            <a:srgbClr val="FF9900"/>
          </a:solidFill>
        </p:grpSpPr>
        <p:cxnSp>
          <p:nvCxnSpPr>
            <p:cNvPr id="52" name="51 Conector recto"/>
            <p:cNvCxnSpPr/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2215995" y="2153116"/>
              <a:ext cx="5723906" cy="9500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 flipH="1">
            <a:off x="7578795" y="2589944"/>
            <a:ext cx="284616" cy="62773"/>
            <a:chOff x="1934090" y="2176867"/>
            <a:chExt cx="284616" cy="62773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stCxn id="55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 flipH="1">
            <a:off x="7600567" y="3561742"/>
            <a:ext cx="284616" cy="62773"/>
            <a:chOff x="1934090" y="2176867"/>
            <a:chExt cx="284616" cy="62773"/>
          </a:xfrm>
        </p:grpSpPr>
        <p:sp>
          <p:nvSpPr>
            <p:cNvPr id="59" name="58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59 Conector recto"/>
            <p:cNvCxnSpPr>
              <a:stCxn id="59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7866094" y="2631648"/>
            <a:ext cx="308056" cy="180245"/>
            <a:chOff x="8075924" y="2064191"/>
            <a:chExt cx="308056" cy="180245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 flipV="1">
            <a:off x="7899741" y="3413440"/>
            <a:ext cx="308056" cy="180245"/>
            <a:chOff x="8075924" y="2064191"/>
            <a:chExt cx="308056" cy="180245"/>
          </a:xfrm>
        </p:grpSpPr>
        <p:cxnSp>
          <p:nvCxnSpPr>
            <p:cNvPr id="72" name="71 Conector recto"/>
            <p:cNvCxnSpPr/>
            <p:nvPr/>
          </p:nvCxnSpPr>
          <p:spPr>
            <a:xfrm>
              <a:off x="8075924" y="2064191"/>
              <a:ext cx="308056" cy="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8383979" y="2066306"/>
              <a:ext cx="0" cy="17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8091022" y="2823769"/>
            <a:ext cx="190005" cy="605641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13806" y="2738251"/>
                <a:ext cx="494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06" y="2738251"/>
                <a:ext cx="4946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8393281" y="2902526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81" y="2902526"/>
                <a:ext cx="4790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2589635" y="2954905"/>
                <a:ext cx="48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35" y="2954905"/>
                <a:ext cx="4866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200857" y="167965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GENERADOR</a:t>
            </a:r>
            <a:endParaRPr lang="es-ES" b="1"/>
          </a:p>
        </p:txBody>
      </p:sp>
      <p:sp>
        <p:nvSpPr>
          <p:cNvPr id="5" name="4 CuadroTexto"/>
          <p:cNvSpPr txBox="1"/>
          <p:nvPr/>
        </p:nvSpPr>
        <p:spPr>
          <a:xfrm>
            <a:off x="3405645" y="1847345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LÍNEA de TRANSMISIÓN</a:t>
            </a:r>
            <a:endParaRPr lang="es-ES" b="1"/>
          </a:p>
        </p:txBody>
      </p:sp>
      <p:sp>
        <p:nvSpPr>
          <p:cNvPr id="17" name="16 CuadroTexto"/>
          <p:cNvSpPr txBox="1"/>
          <p:nvPr/>
        </p:nvSpPr>
        <p:spPr>
          <a:xfrm>
            <a:off x="7700554" y="1825731"/>
            <a:ext cx="86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CARGA</a:t>
            </a:r>
            <a:endParaRPr lang="es-ES" b="1"/>
          </a:p>
        </p:txBody>
      </p:sp>
      <p:sp>
        <p:nvSpPr>
          <p:cNvPr id="19" name="18 CuadroTexto"/>
          <p:cNvSpPr txBox="1"/>
          <p:nvPr/>
        </p:nvSpPr>
        <p:spPr>
          <a:xfrm>
            <a:off x="124198" y="1987814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 ( EQUIPO Tx ) </a:t>
            </a:r>
            <a:endParaRPr lang="es-ES" b="1"/>
          </a:p>
        </p:txBody>
      </p:sp>
      <p:sp>
        <p:nvSpPr>
          <p:cNvPr id="25" name="24 CuadroTexto"/>
          <p:cNvSpPr txBox="1"/>
          <p:nvPr/>
        </p:nvSpPr>
        <p:spPr>
          <a:xfrm>
            <a:off x="7463771" y="2090975"/>
            <a:ext cx="129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( ANTENA )      </a:t>
            </a:r>
            <a:endParaRPr lang="es-ES" b="1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1149475" y="3089920"/>
            <a:ext cx="45004" cy="11701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9415" y="4305055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I</a:t>
            </a:r>
            <a:r>
              <a:rPr lang="es-ES" sz="1400" b="1" smtClean="0"/>
              <a:t>mpedancia de salida</a:t>
            </a:r>
          </a:p>
          <a:p>
            <a:r>
              <a:rPr lang="es-ES" sz="1400"/>
              <a:t>d</a:t>
            </a:r>
            <a:r>
              <a:rPr lang="es-ES" sz="1400" smtClean="0"/>
              <a:t>el equipo</a:t>
            </a:r>
            <a:endParaRPr lang="es-ES" sz="1400"/>
          </a:p>
        </p:txBody>
      </p:sp>
      <p:sp>
        <p:nvSpPr>
          <p:cNvPr id="24" name="23 CuadroTexto"/>
          <p:cNvSpPr txBox="1"/>
          <p:nvPr/>
        </p:nvSpPr>
        <p:spPr>
          <a:xfrm>
            <a:off x="609415" y="4845115"/>
            <a:ext cx="101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Típico 50 </a:t>
            </a:r>
            <a:r>
              <a:rPr lang="es-ES" sz="1400" smtClean="0">
                <a:sym typeface="Symbol"/>
              </a:rPr>
              <a:t></a:t>
            </a:r>
            <a:endParaRPr lang="es-ES" sz="1400"/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2428875" y="3317443"/>
            <a:ext cx="371414" cy="18641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759997" y="5232065"/>
            <a:ext cx="1169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 </a:t>
            </a:r>
          </a:p>
          <a:p>
            <a:pPr algn="ctr"/>
            <a:r>
              <a:rPr lang="es-ES" sz="1400" b="1" smtClean="0"/>
              <a:t>característica</a:t>
            </a:r>
          </a:p>
          <a:p>
            <a:pPr algn="ctr"/>
            <a:r>
              <a:rPr lang="es-ES" sz="1400"/>
              <a:t>d</a:t>
            </a:r>
            <a:r>
              <a:rPr lang="es-ES" sz="1400" smtClean="0"/>
              <a:t>e la línea</a:t>
            </a:r>
            <a:endParaRPr lang="es-ES" sz="1400"/>
          </a:p>
        </p:txBody>
      </p:sp>
      <p:sp>
        <p:nvSpPr>
          <p:cNvPr id="32" name="31 CuadroTexto"/>
          <p:cNvSpPr txBox="1"/>
          <p:nvPr/>
        </p:nvSpPr>
        <p:spPr>
          <a:xfrm>
            <a:off x="1520999" y="5961524"/>
            <a:ext cx="1548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e</a:t>
            </a:r>
            <a:r>
              <a:rPr lang="es-ES" sz="1400" smtClean="0"/>
              <a:t>j. RG-58  </a:t>
            </a:r>
            <a:r>
              <a:rPr lang="es-ES" sz="1400" smtClean="0">
                <a:sym typeface="Symbol"/>
              </a:rPr>
              <a:t>  50 </a:t>
            </a:r>
            <a:endParaRPr lang="es-ES" sz="1400"/>
          </a:p>
        </p:txBody>
      </p:sp>
      <p:sp>
        <p:nvSpPr>
          <p:cNvPr id="61" name="60 CuadroTexto"/>
          <p:cNvSpPr txBox="1"/>
          <p:nvPr/>
        </p:nvSpPr>
        <p:spPr>
          <a:xfrm>
            <a:off x="1499745" y="6222175"/>
            <a:ext cx="1640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e</a:t>
            </a:r>
            <a:r>
              <a:rPr lang="es-ES" sz="1400" smtClean="0"/>
              <a:t>j. RG-213  </a:t>
            </a:r>
            <a:r>
              <a:rPr lang="es-ES" sz="1400" smtClean="0">
                <a:sym typeface="Symbol"/>
              </a:rPr>
              <a:t>  50 </a:t>
            </a:r>
            <a:endParaRPr lang="es-ES" sz="1400"/>
          </a:p>
        </p:txBody>
      </p:sp>
      <p:cxnSp>
        <p:nvCxnSpPr>
          <p:cNvPr id="34" name="33 Conector recto de flecha"/>
          <p:cNvCxnSpPr>
            <a:stCxn id="36" idx="0"/>
          </p:cNvCxnSpPr>
          <p:nvPr/>
        </p:nvCxnSpPr>
        <p:spPr>
          <a:xfrm flipH="1" flipV="1">
            <a:off x="8362951" y="3609976"/>
            <a:ext cx="9060" cy="22132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832344" y="5823208"/>
            <a:ext cx="107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</a:t>
            </a:r>
          </a:p>
          <a:p>
            <a:pPr algn="ctr"/>
            <a:r>
              <a:rPr lang="es-ES" sz="1400" b="1"/>
              <a:t>d</a:t>
            </a:r>
            <a:r>
              <a:rPr lang="es-ES" sz="1400" b="1" smtClean="0"/>
              <a:t>e carga</a:t>
            </a:r>
            <a:endParaRPr lang="es-ES" sz="1400" b="1"/>
          </a:p>
        </p:txBody>
      </p:sp>
      <p:cxnSp>
        <p:nvCxnSpPr>
          <p:cNvPr id="64" name="63 Conector recto"/>
          <p:cNvCxnSpPr/>
          <p:nvPr/>
        </p:nvCxnSpPr>
        <p:spPr>
          <a:xfrm>
            <a:off x="6678781" y="2221799"/>
            <a:ext cx="11875" cy="2553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6702532" y="4846246"/>
            <a:ext cx="0" cy="3443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6161653" y="5200870"/>
            <a:ext cx="189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Impedancia</a:t>
            </a:r>
            <a:r>
              <a:rPr lang="es-ES" sz="1400" smtClean="0"/>
              <a:t> según </a:t>
            </a:r>
          </a:p>
          <a:p>
            <a:pPr algn="ctr"/>
            <a:r>
              <a:rPr lang="es-ES" sz="1400" smtClean="0"/>
              <a:t>ubicación sobre la línea</a:t>
            </a:r>
            <a:endParaRPr lang="es-ES" sz="1400"/>
          </a:p>
        </p:txBody>
      </p:sp>
      <p:grpSp>
        <p:nvGrpSpPr>
          <p:cNvPr id="82" name="81 Grupo"/>
          <p:cNvGrpSpPr/>
          <p:nvPr/>
        </p:nvGrpSpPr>
        <p:grpSpPr>
          <a:xfrm>
            <a:off x="6463885" y="3947635"/>
            <a:ext cx="439387" cy="345802"/>
            <a:chOff x="5902036" y="3574473"/>
            <a:chExt cx="439387" cy="345802"/>
          </a:xfrm>
        </p:grpSpPr>
        <p:cxnSp>
          <p:nvCxnSpPr>
            <p:cNvPr id="79" name="78 Conector recto de flecha"/>
            <p:cNvCxnSpPr/>
            <p:nvPr/>
          </p:nvCxnSpPr>
          <p:spPr>
            <a:xfrm>
              <a:off x="5902036" y="3574473"/>
              <a:ext cx="439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5910274" y="3575890"/>
              <a:ext cx="0" cy="344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82 CuadroTexto"/>
          <p:cNvSpPr txBox="1"/>
          <p:nvPr/>
        </p:nvSpPr>
        <p:spPr>
          <a:xfrm>
            <a:off x="5967155" y="4239090"/>
            <a:ext cx="21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Factor de reflexión </a:t>
            </a:r>
            <a:r>
              <a:rPr lang="es-ES" sz="1400" smtClean="0"/>
              <a:t>según </a:t>
            </a:r>
          </a:p>
          <a:p>
            <a:pPr algn="ctr"/>
            <a:r>
              <a:rPr lang="es-ES" sz="1400" smtClean="0"/>
              <a:t>ubicación sobre la línea</a:t>
            </a:r>
            <a:endParaRPr lang="es-ES" sz="1400"/>
          </a:p>
        </p:txBody>
      </p:sp>
      <p:cxnSp>
        <p:nvCxnSpPr>
          <p:cNvPr id="85" name="84 Conector recto"/>
          <p:cNvCxnSpPr/>
          <p:nvPr/>
        </p:nvCxnSpPr>
        <p:spPr>
          <a:xfrm>
            <a:off x="1727266" y="2862943"/>
            <a:ext cx="5973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H="1" flipV="1">
            <a:off x="3984790" y="2954905"/>
            <a:ext cx="2145" cy="9241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3086835" y="3879050"/>
            <a:ext cx="180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misma </a:t>
            </a:r>
            <a:r>
              <a:rPr lang="es-ES" sz="1400" b="1" smtClean="0"/>
              <a:t>R.O.E.</a:t>
            </a:r>
            <a:r>
              <a:rPr lang="es-ES" sz="1400" smtClean="0"/>
              <a:t>  en  </a:t>
            </a:r>
          </a:p>
          <a:p>
            <a:pPr algn="ctr"/>
            <a:r>
              <a:rPr lang="es-ES" sz="1400" smtClean="0"/>
              <a:t>todo el tramo de línea</a:t>
            </a:r>
            <a:endParaRPr lang="es-ES" sz="1400"/>
          </a:p>
        </p:txBody>
      </p:sp>
      <p:sp>
        <p:nvSpPr>
          <p:cNvPr id="7" name="CuadroTexto 6"/>
          <p:cNvSpPr txBox="1"/>
          <p:nvPr/>
        </p:nvSpPr>
        <p:spPr>
          <a:xfrm>
            <a:off x="3877294" y="213128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  ( COAXIAL  )</a:t>
            </a:r>
            <a:endParaRPr lang="es-ES" b="1"/>
          </a:p>
        </p:txBody>
      </p:sp>
      <p:sp>
        <p:nvSpPr>
          <p:cNvPr id="18" name="CuadroTexto 17"/>
          <p:cNvSpPr txBox="1"/>
          <p:nvPr/>
        </p:nvSpPr>
        <p:spPr>
          <a:xfrm>
            <a:off x="6724722" y="1075191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mtClean="0"/>
              <a:t>puede incluir </a:t>
            </a:r>
          </a:p>
          <a:p>
            <a:pPr algn="ctr"/>
            <a:r>
              <a:rPr lang="es-ES" sz="1400" b="1" smtClean="0"/>
              <a:t>acoplador a pie de antena </a:t>
            </a:r>
          </a:p>
          <a:p>
            <a:pPr algn="ctr"/>
            <a:r>
              <a:rPr lang="es-ES" sz="1400" b="1" smtClean="0"/>
              <a:t>con control remoto</a:t>
            </a:r>
            <a:endParaRPr lang="es-ES" sz="1400" b="1"/>
          </a:p>
        </p:txBody>
      </p:sp>
      <p:sp>
        <p:nvSpPr>
          <p:cNvPr id="68" name="3 CuadroTexto"/>
          <p:cNvSpPr txBox="1"/>
          <p:nvPr/>
        </p:nvSpPr>
        <p:spPr>
          <a:xfrm>
            <a:off x="5108887" y="232049"/>
            <a:ext cx="347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nuestra INSTALACIÓN </a:t>
            </a:r>
            <a:endParaRPr lang="es-ES" sz="2800" b="1"/>
          </a:p>
        </p:txBody>
      </p:sp>
      <p:sp>
        <p:nvSpPr>
          <p:cNvPr id="26" name="25 Flecha abajo"/>
          <p:cNvSpPr/>
          <p:nvPr/>
        </p:nvSpPr>
        <p:spPr>
          <a:xfrm rot="20433652">
            <a:off x="3962765" y="4369158"/>
            <a:ext cx="406084" cy="528072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Flecha abajo"/>
          <p:cNvSpPr/>
          <p:nvPr/>
        </p:nvSpPr>
        <p:spPr>
          <a:xfrm rot="3541978">
            <a:off x="5494976" y="4399567"/>
            <a:ext cx="393438" cy="778902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Flecha abajo"/>
          <p:cNvSpPr/>
          <p:nvPr/>
        </p:nvSpPr>
        <p:spPr>
          <a:xfrm rot="5400000">
            <a:off x="5591178" y="5200652"/>
            <a:ext cx="400044" cy="647701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4127951" y="5210175"/>
            <a:ext cx="10384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 smtClean="0"/>
              <a:t>Carta de </a:t>
            </a:r>
          </a:p>
          <a:p>
            <a:pPr algn="ctr"/>
            <a:r>
              <a:rPr lang="es-ES" b="1" smtClean="0"/>
              <a:t>SMITH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0951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4" grpId="0"/>
      <p:bldP spid="31" grpId="0"/>
      <p:bldP spid="32" grpId="0"/>
      <p:bldP spid="61" grpId="0"/>
      <p:bldP spid="36" grpId="0"/>
      <p:bldP spid="75" grpId="0"/>
      <p:bldP spid="83" grpId="0"/>
      <p:bldP spid="88" grpId="0"/>
      <p:bldP spid="18" grpId="0"/>
      <p:bldP spid="26" grpId="0" animBg="1"/>
      <p:bldP spid="77" grpId="0" animBg="1"/>
      <p:bldP spid="78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16505" y="143635"/>
                <a:ext cx="8664231" cy="741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Para ubicar sobre la carta de Smith la impedancia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/>
                  <a:t>= 25 + j 25 </a:t>
                </a:r>
                <a:r>
                  <a:rPr lang="es-ES" smtClean="0">
                    <a:sym typeface="Symbol"/>
                  </a:rPr>
                  <a:t> , en primer lugar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>
                    <a:sym typeface="Symbol"/>
                  </a:rPr>
                  <a:t>n</a:t>
                </a:r>
                <a:r>
                  <a:rPr lang="es-ES" smtClean="0">
                    <a:sym typeface="Symbol"/>
                  </a:rPr>
                  <a:t>ormalizamos dicha impedancia respecto a la impedancia característica de la línea, esto es</a:t>
                </a:r>
                <a:endParaRPr lang="es-ES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143635"/>
                <a:ext cx="8664231" cy="741870"/>
              </a:xfrm>
              <a:prstGeom prst="rect">
                <a:avLst/>
              </a:prstGeom>
              <a:blipFill rotWithShape="1">
                <a:blip r:embed="rId2"/>
                <a:stretch>
                  <a:fillRect l="-563" t="-5785" b="-1322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 de flecha"/>
          <p:cNvCxnSpPr/>
          <p:nvPr/>
        </p:nvCxnSpPr>
        <p:spPr>
          <a:xfrm flipH="1" flipV="1">
            <a:off x="4301970" y="1988840"/>
            <a:ext cx="11875" cy="3325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 flipV="1">
            <a:off x="4932040" y="1988840"/>
            <a:ext cx="11875" cy="3325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21550" y="1538790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Impedancia</a:t>
            </a:r>
          </a:p>
          <a:p>
            <a:pPr algn="ctr"/>
            <a:r>
              <a:rPr lang="es-ES" sz="1400" smtClean="0"/>
              <a:t>normalizada</a:t>
            </a:r>
            <a:endParaRPr lang="es-ES" sz="1400"/>
          </a:p>
        </p:txBody>
      </p:sp>
      <p:grpSp>
        <p:nvGrpSpPr>
          <p:cNvPr id="5" name="4 Grupo"/>
          <p:cNvGrpSpPr/>
          <p:nvPr/>
        </p:nvGrpSpPr>
        <p:grpSpPr>
          <a:xfrm>
            <a:off x="1916705" y="1538790"/>
            <a:ext cx="3414717" cy="529825"/>
            <a:chOff x="1916705" y="1538790"/>
            <a:chExt cx="3414717" cy="529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1916705" y="1538790"/>
                  <a:ext cx="3414717" cy="529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s-ES" smtClean="0"/>
                    <a:t> 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25+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50</m:t>
                          </m:r>
                        </m:den>
                      </m:f>
                      <m:r>
                        <a:rPr lang="es-ES" b="0" i="0" smtClean="0">
                          <a:latin typeface="Cambria Math"/>
                        </a:rPr>
                        <m:t>  =0.5+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j</m:t>
                      </m:r>
                      <m:r>
                        <a:rPr lang="es-ES" b="0" i="0" smtClean="0">
                          <a:latin typeface="Cambria Math"/>
                        </a:rPr>
                        <m:t> 0.5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7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705" y="1538790"/>
                  <a:ext cx="3414717" cy="5298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2 Conector recto"/>
            <p:cNvCxnSpPr/>
            <p:nvPr/>
          </p:nvCxnSpPr>
          <p:spPr>
            <a:xfrm>
              <a:off x="2006715" y="1673805"/>
              <a:ext cx="1187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1 Cómo mapear una impedancia de carga normalizada y los valores  inmediatos que se obtienen. | by Oscar Arias | Entendiendo la Carta de Smith 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12" y="132182"/>
            <a:ext cx="6954679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51820" y="-36385"/>
            <a:ext cx="3221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CARTA  de  SMITH</a:t>
            </a:r>
            <a:endParaRPr lang="es-ES" sz="3200" b="1"/>
          </a:p>
        </p:txBody>
      </p:sp>
      <p:sp>
        <p:nvSpPr>
          <p:cNvPr id="3" name="2 Elipse"/>
          <p:cNvSpPr>
            <a:spLocks noChangeAspect="1"/>
          </p:cNvSpPr>
          <p:nvPr/>
        </p:nvSpPr>
        <p:spPr>
          <a:xfrm>
            <a:off x="3752491" y="1590410"/>
            <a:ext cx="2972143" cy="2986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7202972" y="1301211"/>
                <a:ext cx="171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=0.5+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0.5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72" y="1301211"/>
                <a:ext cx="17133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 de flecha"/>
          <p:cNvCxnSpPr/>
          <p:nvPr/>
        </p:nvCxnSpPr>
        <p:spPr>
          <a:xfrm flipH="1" flipV="1">
            <a:off x="7968057" y="1661251"/>
            <a:ext cx="11875" cy="3325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Forma libre"/>
          <p:cNvSpPr/>
          <p:nvPr/>
        </p:nvSpPr>
        <p:spPr>
          <a:xfrm>
            <a:off x="3221387" y="1316120"/>
            <a:ext cx="3495675" cy="1781175"/>
          </a:xfrm>
          <a:custGeom>
            <a:avLst/>
            <a:gdLst>
              <a:gd name="connsiteX0" fmla="*/ 0 w 3495675"/>
              <a:gd name="connsiteY0" fmla="*/ 0 h 1781175"/>
              <a:gd name="connsiteX1" fmla="*/ 209550 w 3495675"/>
              <a:gd name="connsiteY1" fmla="*/ 276225 h 1781175"/>
              <a:gd name="connsiteX2" fmla="*/ 409575 w 3495675"/>
              <a:gd name="connsiteY2" fmla="*/ 476250 h 1781175"/>
              <a:gd name="connsiteX3" fmla="*/ 571500 w 3495675"/>
              <a:gd name="connsiteY3" fmla="*/ 628650 h 1781175"/>
              <a:gd name="connsiteX4" fmla="*/ 752475 w 3495675"/>
              <a:gd name="connsiteY4" fmla="*/ 809625 h 1781175"/>
              <a:gd name="connsiteX5" fmla="*/ 1076325 w 3495675"/>
              <a:gd name="connsiteY5" fmla="*/ 1038225 h 1781175"/>
              <a:gd name="connsiteX6" fmla="*/ 1323975 w 3495675"/>
              <a:gd name="connsiteY6" fmla="*/ 1200150 h 1781175"/>
              <a:gd name="connsiteX7" fmla="*/ 1676400 w 3495675"/>
              <a:gd name="connsiteY7" fmla="*/ 1371600 h 1781175"/>
              <a:gd name="connsiteX8" fmla="*/ 2047875 w 3495675"/>
              <a:gd name="connsiteY8" fmla="*/ 1543050 h 1781175"/>
              <a:gd name="connsiteX9" fmla="*/ 2495550 w 3495675"/>
              <a:gd name="connsiteY9" fmla="*/ 1657350 h 1781175"/>
              <a:gd name="connsiteX10" fmla="*/ 2781300 w 3495675"/>
              <a:gd name="connsiteY10" fmla="*/ 1704975 h 1781175"/>
              <a:gd name="connsiteX11" fmla="*/ 3009900 w 3495675"/>
              <a:gd name="connsiteY11" fmla="*/ 1733550 h 1781175"/>
              <a:gd name="connsiteX12" fmla="*/ 3390900 w 3495675"/>
              <a:gd name="connsiteY12" fmla="*/ 1771650 h 1781175"/>
              <a:gd name="connsiteX13" fmla="*/ 3495675 w 3495675"/>
              <a:gd name="connsiteY13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5675" h="1781175">
                <a:moveTo>
                  <a:pt x="0" y="0"/>
                </a:moveTo>
                <a:cubicBezTo>
                  <a:pt x="70644" y="98425"/>
                  <a:pt x="141288" y="196850"/>
                  <a:pt x="209550" y="276225"/>
                </a:cubicBezTo>
                <a:cubicBezTo>
                  <a:pt x="277812" y="355600"/>
                  <a:pt x="349250" y="417513"/>
                  <a:pt x="409575" y="476250"/>
                </a:cubicBezTo>
                <a:cubicBezTo>
                  <a:pt x="469900" y="534987"/>
                  <a:pt x="514350" y="573088"/>
                  <a:pt x="571500" y="628650"/>
                </a:cubicBezTo>
                <a:cubicBezTo>
                  <a:pt x="628650" y="684212"/>
                  <a:pt x="668338" y="741363"/>
                  <a:pt x="752475" y="809625"/>
                </a:cubicBezTo>
                <a:cubicBezTo>
                  <a:pt x="836613" y="877888"/>
                  <a:pt x="981075" y="973138"/>
                  <a:pt x="1076325" y="1038225"/>
                </a:cubicBezTo>
                <a:cubicBezTo>
                  <a:pt x="1171575" y="1103313"/>
                  <a:pt x="1223963" y="1144588"/>
                  <a:pt x="1323975" y="1200150"/>
                </a:cubicBezTo>
                <a:cubicBezTo>
                  <a:pt x="1423988" y="1255713"/>
                  <a:pt x="1555750" y="1314450"/>
                  <a:pt x="1676400" y="1371600"/>
                </a:cubicBezTo>
                <a:cubicBezTo>
                  <a:pt x="1797050" y="1428750"/>
                  <a:pt x="1911350" y="1495425"/>
                  <a:pt x="2047875" y="1543050"/>
                </a:cubicBezTo>
                <a:cubicBezTo>
                  <a:pt x="2184400" y="1590675"/>
                  <a:pt x="2373313" y="1630363"/>
                  <a:pt x="2495550" y="1657350"/>
                </a:cubicBezTo>
                <a:cubicBezTo>
                  <a:pt x="2617787" y="1684337"/>
                  <a:pt x="2695575" y="1692275"/>
                  <a:pt x="2781300" y="1704975"/>
                </a:cubicBezTo>
                <a:cubicBezTo>
                  <a:pt x="2867025" y="1717675"/>
                  <a:pt x="3009900" y="1733550"/>
                  <a:pt x="3009900" y="1733550"/>
                </a:cubicBezTo>
                <a:lnTo>
                  <a:pt x="3390900" y="1771650"/>
                </a:lnTo>
                <a:lnTo>
                  <a:pt x="3495675" y="1781175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8583594" y="1671147"/>
            <a:ext cx="11875" cy="3325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211960" y="1531916"/>
            <a:ext cx="2925112" cy="6369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 flipV="1">
            <a:off x="3240634" y="512064"/>
            <a:ext cx="1260114" cy="26467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266855" y="548680"/>
            <a:ext cx="95098" cy="212141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054415" y="2208362"/>
            <a:ext cx="422487" cy="871337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-3840000">
            <a:off x="3809822" y="5579424"/>
            <a:ext cx="422487" cy="871337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-3840000">
            <a:off x="3809821" y="5939466"/>
            <a:ext cx="422487" cy="871337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2681790" y="45867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116 </a:t>
            </a:r>
            <a:r>
              <a:rPr lang="es-ES" sz="1200" smtClean="0">
                <a:sym typeface="Symbol"/>
              </a:rPr>
              <a:t></a:t>
            </a:r>
            <a:endParaRPr lang="es-ES" sz="1200"/>
          </a:p>
        </p:txBody>
      </p:sp>
      <p:sp>
        <p:nvSpPr>
          <p:cNvPr id="40" name="39 CuadroTexto"/>
          <p:cNvSpPr txBox="1"/>
          <p:nvPr/>
        </p:nvSpPr>
        <p:spPr>
          <a:xfrm>
            <a:off x="6192180" y="593685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>
                <a:solidFill>
                  <a:srgbClr val="FF0000"/>
                </a:solidFill>
              </a:rPr>
              <a:t>r = 0.5</a:t>
            </a:r>
            <a:endParaRPr lang="es-ES" sz="1400" b="1">
              <a:solidFill>
                <a:srgbClr val="FF000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5788325" y="854015"/>
            <a:ext cx="474452" cy="7763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1897811" y="1759791"/>
            <a:ext cx="1561383" cy="103515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276710" y="1708031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mtClean="0">
                <a:solidFill>
                  <a:srgbClr val="0033CC"/>
                </a:solidFill>
              </a:rPr>
              <a:t>X = 0.5</a:t>
            </a:r>
            <a:endParaRPr lang="es-ES" sz="1200" b="1">
              <a:solidFill>
                <a:srgbClr val="0033CC"/>
              </a:solidFill>
            </a:endParaRPr>
          </a:p>
        </p:txBody>
      </p:sp>
      <p:sp>
        <p:nvSpPr>
          <p:cNvPr id="49" name="48 Elipse"/>
          <p:cNvSpPr>
            <a:spLocks noChangeAspect="1"/>
          </p:cNvSpPr>
          <p:nvPr/>
        </p:nvSpPr>
        <p:spPr>
          <a:xfrm>
            <a:off x="3502312" y="2096206"/>
            <a:ext cx="1981426" cy="1981426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>
            <a:spLocks noChangeAspect="1"/>
          </p:cNvSpPr>
          <p:nvPr/>
        </p:nvSpPr>
        <p:spPr>
          <a:xfrm>
            <a:off x="4008803" y="2157999"/>
            <a:ext cx="75633" cy="75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50 Conector recto de flecha"/>
          <p:cNvCxnSpPr/>
          <p:nvPr/>
        </p:nvCxnSpPr>
        <p:spPr>
          <a:xfrm flipV="1">
            <a:off x="1500996" y="2622430"/>
            <a:ext cx="2665562" cy="785004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52 CuadroTexto"/>
              <p:cNvSpPr txBox="1"/>
              <p:nvPr/>
            </p:nvSpPr>
            <p:spPr>
              <a:xfrm>
                <a:off x="206515" y="3248980"/>
                <a:ext cx="1228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i="1">
                                <a:latin typeface="Cambria Math"/>
                              </a:rPr>
                              <m:t>𝐴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400" smtClean="0"/>
                  <a:t> = 0.4472</a:t>
                </a:r>
                <a:endParaRPr lang="es-ES" sz="1400"/>
              </a:p>
            </p:txBody>
          </p:sp>
        </mc:Choice>
        <mc:Fallback xmlns="">
          <p:sp>
            <p:nvSpPr>
              <p:cNvPr id="53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3248980"/>
                <a:ext cx="1228157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r="-995" b="-2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3 CuadroTexto"/>
              <p:cNvSpPr txBox="1"/>
              <p:nvPr/>
            </p:nvSpPr>
            <p:spPr>
              <a:xfrm>
                <a:off x="431540" y="6174305"/>
                <a:ext cx="1228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s-ES" sz="14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i="1">
                                <a:latin typeface="Cambria Math"/>
                              </a:rPr>
                              <m:t>𝐴</m:t>
                            </m:r>
                            <m:r>
                              <a:rPr lang="es-ES" sz="14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400" smtClean="0"/>
                  <a:t> = 0.4472</a:t>
                </a:r>
                <a:endParaRPr lang="es-ES" sz="1400"/>
              </a:p>
            </p:txBody>
          </p:sp>
        </mc:Choice>
        <mc:Fallback xmlns="">
          <p:sp>
            <p:nvSpPr>
              <p:cNvPr id="54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6174305"/>
                <a:ext cx="1228157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r="-995" b="-2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341530" y="5769260"/>
                <a:ext cx="1382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 i="0" smtClean="0">
                          <a:latin typeface="Cambria Math"/>
                        </a:rPr>
                        <m:t>R</m:t>
                      </m:r>
                      <m:r>
                        <a:rPr lang="es-ES" sz="1400" b="0" i="1" smtClean="0">
                          <a:latin typeface="Cambria Math"/>
                        </a:rPr>
                        <m:t>.</m:t>
                      </m:r>
                      <m:r>
                        <a:rPr lang="es-ES" sz="1400" b="0" i="1" smtClean="0">
                          <a:latin typeface="Cambria Math"/>
                        </a:rPr>
                        <m:t>𝑂</m:t>
                      </m:r>
                      <m:r>
                        <a:rPr lang="es-ES" sz="1400" b="0" i="1" smtClean="0">
                          <a:latin typeface="Cambria Math"/>
                        </a:rPr>
                        <m:t>.</m:t>
                      </m:r>
                      <m:r>
                        <a:rPr lang="es-ES" sz="1400" b="0" i="1" smtClean="0">
                          <a:latin typeface="Cambria Math"/>
                        </a:rPr>
                        <m:t>𝐸</m:t>
                      </m:r>
                      <m:r>
                        <a:rPr lang="es-ES" sz="1400" b="0" i="1" smtClean="0">
                          <a:latin typeface="Cambria Math"/>
                        </a:rPr>
                        <m:t>.= 2.61 </m:t>
                      </m:r>
                    </m:oMath>
                  </m:oMathPara>
                </a14:m>
                <a:endParaRPr lang="es-ES" sz="1400"/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5769260"/>
                <a:ext cx="138249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251520" y="458670"/>
                <a:ext cx="19849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ES" sz="1400" i="1" smtClean="0">
                            <a:latin typeface="Cambria Math"/>
                            <a:ea typeface="Cambria Math"/>
                            <a:sym typeface="Symbol"/>
                          </a:rPr>
                          <m:t>𝜌</m:t>
                        </m:r>
                      </m:e>
                      <m:sub>
                        <m:r>
                          <a:rPr lang="es-ES" sz="1400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z="1400" smtClean="0">
                    <a:sym typeface="Symbol"/>
                  </a:rPr>
                  <a:t> = 0.4472</a:t>
                </a:r>
                <a14:m>
                  <m:oMath xmlns:m="http://schemas.openxmlformats.org/officeDocument/2006/math">
                    <m:r>
                      <a:rPr lang="es-ES" sz="1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sz="140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s-ES" sz="1400" b="0" i="1" smtClean="0">
                        <a:latin typeface="Cambria Math"/>
                        <a:ea typeface="Cambria Math"/>
                      </a:rPr>
                      <m:t> 116.565 °</m:t>
                    </m:r>
                  </m:oMath>
                </a14:m>
                <a:endParaRPr lang="es-ES" sz="1400"/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670"/>
                <a:ext cx="1984967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13 Conector recto de flecha"/>
          <p:cNvCxnSpPr/>
          <p:nvPr/>
        </p:nvCxnSpPr>
        <p:spPr>
          <a:xfrm flipH="1" flipV="1">
            <a:off x="878774" y="748145"/>
            <a:ext cx="11875" cy="356260"/>
          </a:xfrm>
          <a:prstGeom prst="straightConnector1">
            <a:avLst/>
          </a:prstGeom>
          <a:ln w="5715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1529937" y="746165"/>
            <a:ext cx="11875" cy="356260"/>
          </a:xfrm>
          <a:prstGeom prst="straightConnector1">
            <a:avLst/>
          </a:prstGeom>
          <a:ln w="5715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7" grpId="0"/>
      <p:bldP spid="40" grpId="0"/>
      <p:bldP spid="45" grpId="0"/>
      <p:bldP spid="49" grpId="0" animBg="1"/>
      <p:bldP spid="10" grpId="0" animBg="1"/>
      <p:bldP spid="53" grpId="0"/>
      <p:bldP spid="54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70626"/>
            <a:ext cx="919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Determínese también un modelo equivalente de dicha impedancia con elementos concentrados.</a:t>
            </a:r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3716905" y="889065"/>
            <a:ext cx="1651702" cy="2967719"/>
            <a:chOff x="3716905" y="889065"/>
            <a:chExt cx="1651702" cy="2967719"/>
          </a:xfrm>
        </p:grpSpPr>
        <p:grpSp>
          <p:nvGrpSpPr>
            <p:cNvPr id="89" name="88 Grupo"/>
            <p:cNvGrpSpPr/>
            <p:nvPr/>
          </p:nvGrpSpPr>
          <p:grpSpPr>
            <a:xfrm>
              <a:off x="4473534" y="889065"/>
              <a:ext cx="895073" cy="2967719"/>
              <a:chOff x="4817918" y="960317"/>
              <a:chExt cx="895073" cy="2967719"/>
            </a:xfrm>
          </p:grpSpPr>
          <p:grpSp>
            <p:nvGrpSpPr>
              <p:cNvPr id="29" name="28 Grupo"/>
              <p:cNvGrpSpPr/>
              <p:nvPr/>
            </p:nvGrpSpPr>
            <p:grpSpPr>
              <a:xfrm>
                <a:off x="4817918" y="960317"/>
                <a:ext cx="662502" cy="409026"/>
                <a:chOff x="806037" y="1116676"/>
                <a:chExt cx="662502" cy="409026"/>
              </a:xfrm>
            </p:grpSpPr>
            <p:cxnSp>
              <p:nvCxnSpPr>
                <p:cNvPr id="30" name="29 Conector recto"/>
                <p:cNvCxnSpPr/>
                <p:nvPr/>
              </p:nvCxnSpPr>
              <p:spPr>
                <a:xfrm>
                  <a:off x="892475" y="116566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30 Conector recto"/>
                <p:cNvCxnSpPr/>
                <p:nvPr/>
              </p:nvCxnSpPr>
              <p:spPr>
                <a:xfrm>
                  <a:off x="1468539" y="116566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1 Elipse"/>
                <p:cNvSpPr>
                  <a:spLocks noChangeAspect="1"/>
                </p:cNvSpPr>
                <p:nvPr/>
              </p:nvSpPr>
              <p:spPr>
                <a:xfrm>
                  <a:off x="806037" y="111667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65 Grupo"/>
              <p:cNvGrpSpPr/>
              <p:nvPr/>
            </p:nvGrpSpPr>
            <p:grpSpPr>
              <a:xfrm>
                <a:off x="5247075" y="1358770"/>
                <a:ext cx="348735" cy="764905"/>
                <a:chOff x="5450774" y="1840675"/>
                <a:chExt cx="325056" cy="733050"/>
              </a:xfrm>
            </p:grpSpPr>
            <p:cxnSp>
              <p:nvCxnSpPr>
                <p:cNvPr id="34" name="33 Conector recto"/>
                <p:cNvCxnSpPr/>
                <p:nvPr/>
              </p:nvCxnSpPr>
              <p:spPr>
                <a:xfrm flipV="1">
                  <a:off x="5472969" y="1840675"/>
                  <a:ext cx="196256" cy="599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41 Grupo"/>
                <p:cNvGrpSpPr/>
                <p:nvPr/>
              </p:nvGrpSpPr>
              <p:grpSpPr>
                <a:xfrm>
                  <a:off x="5465960" y="1900652"/>
                  <a:ext cx="293215" cy="98295"/>
                  <a:chOff x="5260769" y="1769423"/>
                  <a:chExt cx="496784" cy="116774"/>
                </a:xfrm>
              </p:grpSpPr>
              <p:cxnSp>
                <p:nvCxnSpPr>
                  <p:cNvPr id="36" name="35 Conector recto"/>
                  <p:cNvCxnSpPr/>
                  <p:nvPr/>
                </p:nvCxnSpPr>
                <p:spPr>
                  <a:xfrm>
                    <a:off x="5260769" y="1769423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40 Conector recto"/>
                  <p:cNvCxnSpPr/>
                  <p:nvPr/>
                </p:nvCxnSpPr>
                <p:spPr>
                  <a:xfrm flipV="1">
                    <a:off x="5270665" y="1826820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45 Grupo"/>
                <p:cNvGrpSpPr/>
                <p:nvPr/>
              </p:nvGrpSpPr>
              <p:grpSpPr>
                <a:xfrm>
                  <a:off x="5450774" y="2008944"/>
                  <a:ext cx="293215" cy="98295"/>
                  <a:chOff x="5260769" y="1769423"/>
                  <a:chExt cx="496784" cy="116774"/>
                </a:xfrm>
              </p:grpSpPr>
              <p:cxnSp>
                <p:nvCxnSpPr>
                  <p:cNvPr id="47" name="46 Conector recto"/>
                  <p:cNvCxnSpPr/>
                  <p:nvPr/>
                </p:nvCxnSpPr>
                <p:spPr>
                  <a:xfrm>
                    <a:off x="5260769" y="1769423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47 Conector recto"/>
                  <p:cNvCxnSpPr/>
                  <p:nvPr/>
                </p:nvCxnSpPr>
                <p:spPr>
                  <a:xfrm flipV="1">
                    <a:off x="5270665" y="1826820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48 Grupo"/>
                <p:cNvGrpSpPr/>
                <p:nvPr/>
              </p:nvGrpSpPr>
              <p:grpSpPr>
                <a:xfrm>
                  <a:off x="5463623" y="2117236"/>
                  <a:ext cx="293215" cy="98295"/>
                  <a:chOff x="5260769" y="1769423"/>
                  <a:chExt cx="496784" cy="116774"/>
                </a:xfrm>
              </p:grpSpPr>
              <p:cxnSp>
                <p:nvCxnSpPr>
                  <p:cNvPr id="50" name="49 Conector recto"/>
                  <p:cNvCxnSpPr/>
                  <p:nvPr/>
                </p:nvCxnSpPr>
                <p:spPr>
                  <a:xfrm>
                    <a:off x="5260769" y="1769423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50 Conector recto"/>
                  <p:cNvCxnSpPr/>
                  <p:nvPr/>
                </p:nvCxnSpPr>
                <p:spPr>
                  <a:xfrm flipV="1">
                    <a:off x="5270665" y="1826820"/>
                    <a:ext cx="486888" cy="59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64 Grupo"/>
                <p:cNvGrpSpPr/>
                <p:nvPr/>
              </p:nvGrpSpPr>
              <p:grpSpPr>
                <a:xfrm>
                  <a:off x="5472100" y="2213865"/>
                  <a:ext cx="303730" cy="359860"/>
                  <a:chOff x="5457782" y="2238856"/>
                  <a:chExt cx="303730" cy="359860"/>
                </a:xfrm>
              </p:grpSpPr>
              <p:grpSp>
                <p:nvGrpSpPr>
                  <p:cNvPr id="43" name="42 Grupo"/>
                  <p:cNvGrpSpPr/>
                  <p:nvPr/>
                </p:nvGrpSpPr>
                <p:grpSpPr>
                  <a:xfrm>
                    <a:off x="5464792" y="2238856"/>
                    <a:ext cx="293215" cy="98295"/>
                    <a:chOff x="5260769" y="1769423"/>
                    <a:chExt cx="496784" cy="116774"/>
                  </a:xfrm>
                </p:grpSpPr>
                <p:cxnSp>
                  <p:nvCxnSpPr>
                    <p:cNvPr id="44" name="43 Conector recto"/>
                    <p:cNvCxnSpPr/>
                    <p:nvPr/>
                  </p:nvCxnSpPr>
                  <p:spPr>
                    <a:xfrm>
                      <a:off x="5260769" y="1769423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44 Conector recto"/>
                    <p:cNvCxnSpPr/>
                    <p:nvPr/>
                  </p:nvCxnSpPr>
                  <p:spPr>
                    <a:xfrm flipV="1">
                      <a:off x="5270665" y="1826820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51 Grupo"/>
                  <p:cNvGrpSpPr/>
                  <p:nvPr/>
                </p:nvGrpSpPr>
                <p:grpSpPr>
                  <a:xfrm>
                    <a:off x="5462455" y="2335485"/>
                    <a:ext cx="293215" cy="98295"/>
                    <a:chOff x="5260769" y="1769423"/>
                    <a:chExt cx="496784" cy="116774"/>
                  </a:xfrm>
                </p:grpSpPr>
                <p:cxnSp>
                  <p:nvCxnSpPr>
                    <p:cNvPr id="53" name="52 Conector recto"/>
                    <p:cNvCxnSpPr/>
                    <p:nvPr/>
                  </p:nvCxnSpPr>
                  <p:spPr>
                    <a:xfrm>
                      <a:off x="5260769" y="1769423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53 Conector recto"/>
                    <p:cNvCxnSpPr/>
                    <p:nvPr/>
                  </p:nvCxnSpPr>
                  <p:spPr>
                    <a:xfrm flipV="1">
                      <a:off x="5270665" y="1826820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54 Grupo"/>
                  <p:cNvGrpSpPr/>
                  <p:nvPr/>
                </p:nvGrpSpPr>
                <p:grpSpPr>
                  <a:xfrm>
                    <a:off x="5468297" y="2433779"/>
                    <a:ext cx="293215" cy="98295"/>
                    <a:chOff x="5260769" y="1769423"/>
                    <a:chExt cx="496784" cy="116774"/>
                  </a:xfrm>
                </p:grpSpPr>
                <p:cxnSp>
                  <p:nvCxnSpPr>
                    <p:cNvPr id="56" name="55 Conector recto"/>
                    <p:cNvCxnSpPr/>
                    <p:nvPr/>
                  </p:nvCxnSpPr>
                  <p:spPr>
                    <a:xfrm>
                      <a:off x="5260769" y="1769423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56 Conector recto"/>
                    <p:cNvCxnSpPr/>
                    <p:nvPr/>
                  </p:nvCxnSpPr>
                  <p:spPr>
                    <a:xfrm flipV="1">
                      <a:off x="5270665" y="1826820"/>
                      <a:ext cx="486888" cy="593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2" name="61 Conector recto"/>
                  <p:cNvCxnSpPr/>
                  <p:nvPr/>
                </p:nvCxnSpPr>
                <p:spPr>
                  <a:xfrm>
                    <a:off x="5457782" y="2538739"/>
                    <a:ext cx="196256" cy="599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" name="67 Conector recto"/>
              <p:cNvCxnSpPr/>
              <p:nvPr/>
            </p:nvCxnSpPr>
            <p:spPr>
              <a:xfrm>
                <a:off x="5486400" y="2125683"/>
                <a:ext cx="0" cy="356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83 Grupo"/>
              <p:cNvGrpSpPr/>
              <p:nvPr/>
            </p:nvGrpSpPr>
            <p:grpSpPr>
              <a:xfrm rot="5400000" flipH="1">
                <a:off x="4972451" y="2782140"/>
                <a:ext cx="1028861" cy="452218"/>
                <a:chOff x="1916705" y="3383995"/>
                <a:chExt cx="1882044" cy="984145"/>
              </a:xfrm>
            </p:grpSpPr>
            <p:grpSp>
              <p:nvGrpSpPr>
                <p:cNvPr id="74" name="73 Grupo"/>
                <p:cNvGrpSpPr/>
                <p:nvPr/>
              </p:nvGrpSpPr>
              <p:grpSpPr>
                <a:xfrm>
                  <a:off x="1916705" y="3383995"/>
                  <a:ext cx="463762" cy="950498"/>
                  <a:chOff x="2956955" y="3383995"/>
                  <a:chExt cx="463762" cy="950498"/>
                </a:xfrm>
              </p:grpSpPr>
              <p:sp>
                <p:nvSpPr>
                  <p:cNvPr id="69" name="6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71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73" name="72 Arco"/>
                <p:cNvSpPr/>
                <p:nvPr/>
              </p:nvSpPr>
              <p:spPr>
                <a:xfrm>
                  <a:off x="3335610" y="3429000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75" name="74 Grupo"/>
                <p:cNvGrpSpPr/>
                <p:nvPr/>
              </p:nvGrpSpPr>
              <p:grpSpPr>
                <a:xfrm>
                  <a:off x="2264870" y="3383995"/>
                  <a:ext cx="463762" cy="950498"/>
                  <a:chOff x="2956955" y="3383995"/>
                  <a:chExt cx="463762" cy="950498"/>
                </a:xfrm>
              </p:grpSpPr>
              <p:sp>
                <p:nvSpPr>
                  <p:cNvPr id="76" name="75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7" name="76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78" name="77 Grupo"/>
                <p:cNvGrpSpPr/>
                <p:nvPr/>
              </p:nvGrpSpPr>
              <p:grpSpPr>
                <a:xfrm>
                  <a:off x="2627245" y="3405766"/>
                  <a:ext cx="463762" cy="950498"/>
                  <a:chOff x="2956955" y="3383995"/>
                  <a:chExt cx="463762" cy="950498"/>
                </a:xfrm>
              </p:grpSpPr>
              <p:sp>
                <p:nvSpPr>
                  <p:cNvPr id="79" name="7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0" name="79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81" name="80 Grupo"/>
                <p:cNvGrpSpPr/>
                <p:nvPr/>
              </p:nvGrpSpPr>
              <p:grpSpPr>
                <a:xfrm>
                  <a:off x="2983505" y="3417642"/>
                  <a:ext cx="463762" cy="950498"/>
                  <a:chOff x="2956955" y="3383995"/>
                  <a:chExt cx="463762" cy="950498"/>
                </a:xfrm>
              </p:grpSpPr>
              <p:sp>
                <p:nvSpPr>
                  <p:cNvPr id="82" name="81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3" name="82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85" name="84 Grupo"/>
              <p:cNvGrpSpPr/>
              <p:nvPr/>
            </p:nvGrpSpPr>
            <p:grpSpPr>
              <a:xfrm flipV="1">
                <a:off x="4842030" y="3519010"/>
                <a:ext cx="662502" cy="409026"/>
                <a:chOff x="806037" y="1116676"/>
                <a:chExt cx="662502" cy="409026"/>
              </a:xfrm>
            </p:grpSpPr>
            <p:cxnSp>
              <p:nvCxnSpPr>
                <p:cNvPr id="86" name="85 Conector recto"/>
                <p:cNvCxnSpPr/>
                <p:nvPr/>
              </p:nvCxnSpPr>
              <p:spPr>
                <a:xfrm>
                  <a:off x="892475" y="116566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86 Conector recto"/>
                <p:cNvCxnSpPr/>
                <p:nvPr/>
              </p:nvCxnSpPr>
              <p:spPr>
                <a:xfrm>
                  <a:off x="1468539" y="116566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87 Elipse"/>
                <p:cNvSpPr>
                  <a:spLocks noChangeAspect="1"/>
                </p:cNvSpPr>
                <p:nvPr/>
              </p:nvSpPr>
              <p:spPr>
                <a:xfrm>
                  <a:off x="806037" y="111667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90 Rectángulo"/>
                <p:cNvSpPr/>
                <p:nvPr/>
              </p:nvSpPr>
              <p:spPr>
                <a:xfrm>
                  <a:off x="3716905" y="2078850"/>
                  <a:ext cx="5303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 </m:t>
                            </m:r>
                            <m:r>
                              <a:rPr lang="es-E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91" name="90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905" y="2078850"/>
                  <a:ext cx="53033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Rectángulo"/>
              <p:cNvSpPr/>
              <p:nvPr/>
            </p:nvSpPr>
            <p:spPr>
              <a:xfrm>
                <a:off x="5472100" y="1448780"/>
                <a:ext cx="1103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= 25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92" name="9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1448780"/>
                <a:ext cx="110376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92 Rectángulo"/>
              <p:cNvSpPr/>
              <p:nvPr/>
            </p:nvSpPr>
            <p:spPr>
              <a:xfrm>
                <a:off x="5562110" y="2708920"/>
                <a:ext cx="1099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= 25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93" name="9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10" y="2708920"/>
                <a:ext cx="109921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94 Conector recto de flecha"/>
          <p:cNvCxnSpPr/>
          <p:nvPr/>
        </p:nvCxnSpPr>
        <p:spPr>
          <a:xfrm flipH="1" flipV="1">
            <a:off x="5533901" y="3372592"/>
            <a:ext cx="795647" cy="5225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95 Rectángulo"/>
              <p:cNvSpPr/>
              <p:nvPr/>
            </p:nvSpPr>
            <p:spPr>
              <a:xfrm>
                <a:off x="6343902" y="3751970"/>
                <a:ext cx="838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z="2400" smtClean="0"/>
                  <a:t>  </a:t>
                </a:r>
                <a:r>
                  <a:rPr lang="es-ES" sz="2400" smtClean="0">
                    <a:sym typeface="Symbol"/>
                  </a:rPr>
                  <a:t></a:t>
                </a:r>
                <a:endParaRPr lang="es-ES" sz="2400"/>
              </a:p>
            </p:txBody>
          </p:sp>
        </mc:Choice>
        <mc:Fallback xmlns="">
          <p:sp>
            <p:nvSpPr>
              <p:cNvPr id="96" name="9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02" y="3751970"/>
                <a:ext cx="83830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3158" r="-9489" b="-26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96 CuadroTexto"/>
          <p:cNvSpPr txBox="1"/>
          <p:nvPr/>
        </p:nvSpPr>
        <p:spPr>
          <a:xfrm>
            <a:off x="7348544" y="3677776"/>
            <a:ext cx="132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Inductancia </a:t>
            </a:r>
          </a:p>
          <a:p>
            <a:pPr algn="ctr"/>
            <a:r>
              <a:rPr lang="es-ES" smtClean="0"/>
              <a:t>en Henrios</a:t>
            </a:r>
            <a:endParaRPr lang="es-ES"/>
          </a:p>
        </p:txBody>
      </p:sp>
      <p:sp>
        <p:nvSpPr>
          <p:cNvPr id="98" name="97 CuadroTexto"/>
          <p:cNvSpPr txBox="1"/>
          <p:nvPr/>
        </p:nvSpPr>
        <p:spPr>
          <a:xfrm>
            <a:off x="6822250" y="1403775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Resistencia</a:t>
            </a:r>
            <a:endParaRPr lang="es-ES"/>
          </a:p>
        </p:txBody>
      </p:sp>
      <p:sp>
        <p:nvSpPr>
          <p:cNvPr id="99" name="98 CuadroTexto"/>
          <p:cNvSpPr txBox="1"/>
          <p:nvPr/>
        </p:nvSpPr>
        <p:spPr>
          <a:xfrm>
            <a:off x="6867255" y="2708920"/>
            <a:ext cx="119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Reactancia</a:t>
            </a:r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386535" y="1493785"/>
            <a:ext cx="2483369" cy="1772710"/>
            <a:chOff x="386535" y="1493785"/>
            <a:chExt cx="2483369" cy="1772710"/>
          </a:xfrm>
        </p:grpSpPr>
        <p:grpSp>
          <p:nvGrpSpPr>
            <p:cNvPr id="90" name="89 Grupo"/>
            <p:cNvGrpSpPr/>
            <p:nvPr/>
          </p:nvGrpSpPr>
          <p:grpSpPr>
            <a:xfrm>
              <a:off x="386535" y="1493785"/>
              <a:ext cx="806518" cy="1772710"/>
              <a:chOff x="806037" y="1116676"/>
              <a:chExt cx="806518" cy="1772710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324523" y="1525702"/>
                <a:ext cx="288032" cy="936104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806037" y="1116676"/>
                <a:ext cx="662502" cy="409026"/>
                <a:chOff x="806037" y="1116676"/>
                <a:chExt cx="662502" cy="409026"/>
              </a:xfrm>
            </p:grpSpPr>
            <p:cxnSp>
              <p:nvCxnSpPr>
                <p:cNvPr id="12" name="11 Conector recto"/>
                <p:cNvCxnSpPr/>
                <p:nvPr/>
              </p:nvCxnSpPr>
              <p:spPr>
                <a:xfrm>
                  <a:off x="892475" y="116566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12 Conector recto"/>
                <p:cNvCxnSpPr>
                  <a:endCxn id="6" idx="0"/>
                </p:cNvCxnSpPr>
                <p:nvPr/>
              </p:nvCxnSpPr>
              <p:spPr>
                <a:xfrm>
                  <a:off x="1468539" y="116566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13 Elipse"/>
                <p:cNvSpPr>
                  <a:spLocks noChangeAspect="1"/>
                </p:cNvSpPr>
                <p:nvPr/>
              </p:nvSpPr>
              <p:spPr>
                <a:xfrm>
                  <a:off x="806037" y="111667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7 Grupo"/>
              <p:cNvGrpSpPr/>
              <p:nvPr/>
            </p:nvGrpSpPr>
            <p:grpSpPr>
              <a:xfrm flipV="1">
                <a:off x="815933" y="2480360"/>
                <a:ext cx="662502" cy="409026"/>
                <a:chOff x="2685362" y="1147766"/>
                <a:chExt cx="662502" cy="409026"/>
              </a:xfrm>
            </p:grpSpPr>
            <p:cxnSp>
              <p:nvCxnSpPr>
                <p:cNvPr id="9" name="8 Conector recto"/>
                <p:cNvCxnSpPr/>
                <p:nvPr/>
              </p:nvCxnSpPr>
              <p:spPr>
                <a:xfrm>
                  <a:off x="2771800" y="119675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9 Conector recto"/>
                <p:cNvCxnSpPr/>
                <p:nvPr/>
              </p:nvCxnSpPr>
              <p:spPr>
                <a:xfrm>
                  <a:off x="3347864" y="119675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10 Elipse"/>
                <p:cNvSpPr>
                  <a:spLocks noChangeAspect="1"/>
                </p:cNvSpPr>
                <p:nvPr/>
              </p:nvSpPr>
              <p:spPr>
                <a:xfrm>
                  <a:off x="2685362" y="114776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6 Rectángulo"/>
                <p:cNvSpPr/>
                <p:nvPr/>
              </p:nvSpPr>
              <p:spPr>
                <a:xfrm>
                  <a:off x="1196625" y="2123855"/>
                  <a:ext cx="16732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s-ES"/>
                    <a:t>= 25 + j 25 </a:t>
                  </a:r>
                  <a:r>
                    <a:rPr lang="es-ES">
                      <a:sym typeface="Symbol"/>
                    </a:rPr>
                    <a:t></a:t>
                  </a:r>
                  <a:endParaRPr lang="es-ES"/>
                </a:p>
              </p:txBody>
            </p:sp>
          </mc:Choice>
          <mc:Fallback xmlns="">
            <p:sp>
              <p:nvSpPr>
                <p:cNvPr id="27" name="26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25" y="2123855"/>
                  <a:ext cx="167327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1475" r="-2545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99 CuadroTexto"/>
            <p:cNvSpPr txBox="1"/>
            <p:nvPr/>
          </p:nvSpPr>
          <p:spPr>
            <a:xfrm>
              <a:off x="1511660" y="1493785"/>
              <a:ext cx="127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Impedancia</a:t>
              </a:r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100 Rectángulo"/>
              <p:cNvSpPr/>
              <p:nvPr/>
            </p:nvSpPr>
            <p:spPr>
              <a:xfrm>
                <a:off x="477492" y="4369487"/>
                <a:ext cx="2243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𝐴</m:t>
                        </m:r>
                        <m:r>
                          <a:rPr lang="es-ES" b="0" i="1" smtClean="0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s-ES" smtClean="0"/>
                  <a:t>=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 2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101" name="10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92" y="4369487"/>
                <a:ext cx="224394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101 Rectángulo"/>
              <p:cNvSpPr/>
              <p:nvPr/>
            </p:nvSpPr>
            <p:spPr>
              <a:xfrm>
                <a:off x="521550" y="5094185"/>
                <a:ext cx="1285929" cy="611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s-ES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200" i="1">
                                <a:latin typeface="Cambria Math"/>
                              </a:rPr>
                              <m:t> </m:t>
                            </m:r>
                            <m:r>
                              <a:rPr lang="es-ES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s-ES" sz="2200" i="1">
                                <a:latin typeface="Cambria Math"/>
                              </a:rPr>
                              <m:t>𝐴</m:t>
                            </m:r>
                            <m:r>
                              <a:rPr lang="es-ES" sz="2200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s-ES" sz="2200"/>
                          <m:t>2</m:t>
                        </m:r>
                        <m:r>
                          <a:rPr lang="es-ES" sz="22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s-ES" sz="22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sz="2200" i="1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s-ES" sz="2200"/>
              </a:p>
            </p:txBody>
          </p:sp>
        </mc:Choice>
        <mc:Fallback xmlns="">
          <p:sp>
            <p:nvSpPr>
              <p:cNvPr id="102" name="10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094185"/>
                <a:ext cx="1285929" cy="6113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4 Grupo"/>
          <p:cNvGrpSpPr/>
          <p:nvPr/>
        </p:nvGrpSpPr>
        <p:grpSpPr>
          <a:xfrm>
            <a:off x="1691680" y="5049180"/>
            <a:ext cx="3620094" cy="1314437"/>
            <a:chOff x="1691680" y="5049180"/>
            <a:chExt cx="3620094" cy="1314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102 CuadroTexto"/>
                <p:cNvSpPr txBox="1"/>
                <p:nvPr/>
              </p:nvSpPr>
              <p:spPr>
                <a:xfrm>
                  <a:off x="1691680" y="5049180"/>
                  <a:ext cx="3620094" cy="618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 ×10 ×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es-ES" b="0" i="1" smtClean="0">
                            <a:latin typeface="Cambria Math"/>
                          </a:rPr>
                          <m:t> =0.39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03" name="10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5049180"/>
                  <a:ext cx="3620094" cy="61837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103 Abrir llave"/>
            <p:cNvSpPr/>
            <p:nvPr/>
          </p:nvSpPr>
          <p:spPr>
            <a:xfrm rot="16200000">
              <a:off x="3253840" y="5367646"/>
              <a:ext cx="273133" cy="89064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2951820" y="599428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10 </a:t>
              </a:r>
              <a:r>
                <a:rPr lang="es-ES" i="1" smtClean="0"/>
                <a:t>MHz</a:t>
              </a:r>
              <a:endParaRPr lang="es-ES" i="1"/>
            </a:p>
          </p:txBody>
        </p:sp>
      </p:grpSp>
    </p:spTree>
    <p:extLst>
      <p:ext uri="{BB962C8B-B14F-4D97-AF65-F5344CB8AC3E}">
        <p14:creationId xmlns:p14="http://schemas.microsoft.com/office/powerpoint/2010/main" val="2877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/>
      <p:bldP spid="93" grpId="0"/>
      <p:bldP spid="97" grpId="0"/>
      <p:bldP spid="98" grpId="0"/>
      <p:bldP spid="99" grpId="0"/>
      <p:bldP spid="101" grpId="0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2131" y="203013"/>
            <a:ext cx="796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REPRESENTACIÓN  de  los  NÚMEROS COMPLEJOS  (Apéndice)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372370" y="3386569"/>
                <a:ext cx="1745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r>
                        <a:rPr lang="es-ES" b="0" i="1" smtClean="0">
                          <a:latin typeface="Cambria Math"/>
                        </a:rPr>
                        <m:t>𝑎</m:t>
                      </m:r>
                      <m:r>
                        <a:rPr lang="es-ES" b="0" i="1" smtClean="0">
                          <a:latin typeface="Cambria Math"/>
                        </a:rPr>
                        <m:t> +</m:t>
                      </m:r>
                      <m:r>
                        <a:rPr lang="es-ES" b="0" i="1" smtClean="0">
                          <a:latin typeface="Cambria Math"/>
                        </a:rPr>
                        <m:t>𝑖</m:t>
                      </m:r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370" y="3386569"/>
                <a:ext cx="174502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 de flecha"/>
          <p:cNvCxnSpPr/>
          <p:nvPr/>
        </p:nvCxnSpPr>
        <p:spPr>
          <a:xfrm>
            <a:off x="3244433" y="2971411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548860" y="2563114"/>
            <a:ext cx="76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/>
              <a:t>n</a:t>
            </a:r>
            <a:r>
              <a:rPr lang="es-ES" sz="1200" smtClean="0"/>
              <a:t>úmero </a:t>
            </a:r>
          </a:p>
          <a:p>
            <a:pPr algn="ctr"/>
            <a:r>
              <a:rPr lang="es-ES" sz="1200" smtClean="0"/>
              <a:t>complejo</a:t>
            </a:r>
            <a:endParaRPr lang="es-ES" sz="120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211959" y="2510598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842850" y="2089356"/>
            <a:ext cx="73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/>
              <a:t>n</a:t>
            </a:r>
            <a:r>
              <a:rPr lang="es-ES" sz="1200" smtClean="0"/>
              <a:t>úmero </a:t>
            </a:r>
          </a:p>
          <a:p>
            <a:pPr algn="ctr"/>
            <a:r>
              <a:rPr lang="es-ES" sz="1200" smtClean="0"/>
              <a:t>real</a:t>
            </a:r>
            <a:endParaRPr lang="es-ES" sz="120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956546" y="2594481"/>
            <a:ext cx="864096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748634" y="2306449"/>
            <a:ext cx="73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/>
              <a:t>n</a:t>
            </a:r>
            <a:r>
              <a:rPr lang="es-ES" sz="1200" smtClean="0"/>
              <a:t>úmero </a:t>
            </a:r>
          </a:p>
          <a:p>
            <a:pPr algn="ctr"/>
            <a:r>
              <a:rPr lang="es-ES" sz="1200" smtClean="0"/>
              <a:t>real</a:t>
            </a:r>
            <a:endParaRPr lang="es-ES" sz="120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693020" y="2234441"/>
            <a:ext cx="360040" cy="11521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848156" y="1970916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u</a:t>
            </a:r>
            <a:r>
              <a:rPr lang="es-ES" sz="1200" smtClean="0"/>
              <a:t>nidad imaginaria</a:t>
            </a:r>
            <a:endParaRPr lang="es-ES" sz="1200"/>
          </a:p>
        </p:txBody>
      </p:sp>
      <p:sp>
        <p:nvSpPr>
          <p:cNvPr id="18" name="17 Flecha arriba"/>
          <p:cNvSpPr/>
          <p:nvPr/>
        </p:nvSpPr>
        <p:spPr>
          <a:xfrm>
            <a:off x="4068700" y="3771872"/>
            <a:ext cx="268608" cy="330336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rriba"/>
          <p:cNvSpPr/>
          <p:nvPr/>
        </p:nvSpPr>
        <p:spPr>
          <a:xfrm>
            <a:off x="4577359" y="3769893"/>
            <a:ext cx="268608" cy="330336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936559" y="4105893"/>
            <a:ext cx="51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/>
              <a:t>p</a:t>
            </a:r>
            <a:r>
              <a:rPr lang="es-ES" sz="1200" smtClean="0"/>
              <a:t>arte</a:t>
            </a:r>
          </a:p>
          <a:p>
            <a:pPr algn="ctr"/>
            <a:r>
              <a:rPr lang="es-ES" sz="1200" smtClean="0"/>
              <a:t>real</a:t>
            </a:r>
            <a:endParaRPr lang="es-ES" sz="1200"/>
          </a:p>
        </p:txBody>
      </p:sp>
      <p:sp>
        <p:nvSpPr>
          <p:cNvPr id="21" name="20 CuadroTexto"/>
          <p:cNvSpPr txBox="1"/>
          <p:nvPr/>
        </p:nvSpPr>
        <p:spPr>
          <a:xfrm>
            <a:off x="4543007" y="4128353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</a:t>
            </a:r>
            <a:r>
              <a:rPr lang="es-ES" sz="1200" smtClean="0"/>
              <a:t>arte</a:t>
            </a:r>
          </a:p>
          <a:p>
            <a:r>
              <a:rPr lang="es-ES" sz="1200" smtClean="0"/>
              <a:t>imaginaria</a:t>
            </a:r>
            <a:endParaRPr lang="es-E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454913" y="4293096"/>
                <a:ext cx="95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mtClean="0"/>
                  <a:t> </a:t>
                </a:r>
                <a:r>
                  <a:rPr lang="es-ES" smtClean="0">
                    <a:sym typeface="Symbol"/>
                  </a:rPr>
                  <a:t>  </a:t>
                </a:r>
                <a:r>
                  <a:rPr lang="es-ES" smtClean="0"/>
                  <a:t> 1</a:t>
                </a:r>
                <a:endParaRPr lang="es-ES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3" y="4293096"/>
                <a:ext cx="95943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475" r="-4459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43794" y="4688763"/>
                <a:ext cx="117551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𝑖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s-ES" b="0" i="1" smtClean="0">
                              <a:latin typeface="Cambria Math"/>
                            </a:rPr>
                            <m:t> −1 </m:t>
                          </m:r>
                        </m:e>
                      </m:ra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94" y="4688763"/>
                <a:ext cx="1175515" cy="401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25 Grupo"/>
          <p:cNvGrpSpPr/>
          <p:nvPr/>
        </p:nvGrpSpPr>
        <p:grpSpPr>
          <a:xfrm>
            <a:off x="467544" y="5229200"/>
            <a:ext cx="2034535" cy="369332"/>
            <a:chOff x="467544" y="5229200"/>
            <a:chExt cx="203453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467544" y="5229200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229200"/>
                  <a:ext cx="3186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24 CuadroTexto"/>
            <p:cNvSpPr txBox="1"/>
            <p:nvPr/>
          </p:nvSpPr>
          <p:spPr>
            <a:xfrm>
              <a:off x="708831" y="5252950"/>
              <a:ext cx="1793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/>
                <a:t>e</a:t>
              </a:r>
              <a:r>
                <a:rPr lang="es-ES" sz="1600" smtClean="0"/>
                <a:t>quivale a girar 90</a:t>
              </a:r>
              <a:r>
                <a:rPr lang="es-ES" sz="1600" smtClean="0">
                  <a:sym typeface="Symbol"/>
                </a:rPr>
                <a:t></a:t>
              </a:r>
              <a:endParaRPr lang="es-ES" sz="1600"/>
            </a:p>
          </p:txBody>
        </p:sp>
      </p:grpSp>
      <p:cxnSp>
        <p:nvCxnSpPr>
          <p:cNvPr id="33" name="32 Conector recto de flecha"/>
          <p:cNvCxnSpPr/>
          <p:nvPr/>
        </p:nvCxnSpPr>
        <p:spPr>
          <a:xfrm>
            <a:off x="2987824" y="544522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555776" y="5013176"/>
            <a:ext cx="864096" cy="842392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2987824" y="4581128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44 Grupo"/>
          <p:cNvGrpSpPr/>
          <p:nvPr/>
        </p:nvGrpSpPr>
        <p:grpSpPr>
          <a:xfrm>
            <a:off x="479419" y="5877272"/>
            <a:ext cx="2921818" cy="369332"/>
            <a:chOff x="479419" y="5877272"/>
            <a:chExt cx="292181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36 CuadroTexto"/>
                <p:cNvSpPr txBox="1"/>
                <p:nvPr/>
              </p:nvSpPr>
              <p:spPr>
                <a:xfrm>
                  <a:off x="479419" y="5877272"/>
                  <a:ext cx="4304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7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19" y="5877272"/>
                  <a:ext cx="4304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37 CuadroTexto"/>
            <p:cNvSpPr txBox="1"/>
            <p:nvPr/>
          </p:nvSpPr>
          <p:spPr>
            <a:xfrm>
              <a:off x="755576" y="5877272"/>
              <a:ext cx="2645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/>
                <a:t>e</a:t>
              </a:r>
              <a:r>
                <a:rPr lang="es-ES" sz="1600" smtClean="0"/>
                <a:t>quivale a girar dos veces 90</a:t>
              </a:r>
              <a:r>
                <a:rPr lang="es-ES" sz="1600" smtClean="0">
                  <a:sym typeface="Symbol"/>
                </a:rPr>
                <a:t></a:t>
              </a:r>
              <a:endParaRPr lang="es-ES" sz="1600"/>
            </a:p>
          </p:txBody>
        </p:sp>
      </p:grpSp>
      <p:cxnSp>
        <p:nvCxnSpPr>
          <p:cNvPr id="47" name="46 Conector recto de flecha"/>
          <p:cNvCxnSpPr/>
          <p:nvPr/>
        </p:nvCxnSpPr>
        <p:spPr>
          <a:xfrm>
            <a:off x="5292080" y="6021288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Arco"/>
          <p:cNvSpPr/>
          <p:nvPr/>
        </p:nvSpPr>
        <p:spPr>
          <a:xfrm>
            <a:off x="4967666" y="5613746"/>
            <a:ext cx="720080" cy="770384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 de flecha"/>
          <p:cNvCxnSpPr/>
          <p:nvPr/>
        </p:nvCxnSpPr>
        <p:spPr>
          <a:xfrm flipV="1">
            <a:off x="5316586" y="5025051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Arco"/>
          <p:cNvSpPr/>
          <p:nvPr/>
        </p:nvSpPr>
        <p:spPr>
          <a:xfrm rot="16200000">
            <a:off x="4939822" y="5600894"/>
            <a:ext cx="720080" cy="770384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53 Conector recto de flecha"/>
          <p:cNvCxnSpPr/>
          <p:nvPr/>
        </p:nvCxnSpPr>
        <p:spPr>
          <a:xfrm flipH="1">
            <a:off x="4355976" y="6021288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734849" y="6262574"/>
            <a:ext cx="492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q</a:t>
            </a:r>
            <a:r>
              <a:rPr lang="es-ES" smtClean="0"/>
              <a:t>ue es lo mismo que girar 180</a:t>
            </a:r>
            <a:r>
              <a:rPr lang="es-ES" smtClean="0">
                <a:sym typeface="Symbol"/>
              </a:rPr>
              <a:t> o cambiar de signo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46575" y="683695"/>
            <a:ext cx="749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Forma rectangular o cartesiana, esto es, como parte real más parte imaginaria.</a:t>
            </a:r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791580" y="1088740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Forma polar, esto es, como módulo y fase.</a:t>
            </a: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1510" y="1763815"/>
            <a:ext cx="243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FORMA  RECTANGULAR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4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34" grpId="0" animBg="1"/>
      <p:bldP spid="34" grpId="1" animBg="1"/>
      <p:bldP spid="48" grpId="0" animBg="1"/>
      <p:bldP spid="48" grpId="1" animBg="1"/>
      <p:bldP spid="52" grpId="0" animBg="1"/>
      <p:bldP spid="52" grpId="1" animBg="1"/>
      <p:bldP spid="55" grpId="0"/>
      <p:bldP spid="5" grpId="0"/>
      <p:bldP spid="3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791580" y="4239090"/>
            <a:ext cx="4847309" cy="15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894473" y="4168649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368475" y="4375066"/>
            <a:ext cx="647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smtClean="0"/>
              <a:t>eje real</a:t>
            </a:r>
            <a:endParaRPr lang="es-ES" sz="1200"/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1894473" y="1576361"/>
            <a:ext cx="1512" cy="32564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958369" y="1504353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/>
              <a:t>e</a:t>
            </a:r>
            <a:r>
              <a:rPr lang="es-ES" sz="1200" smtClean="0"/>
              <a:t>je</a:t>
            </a:r>
          </a:p>
          <a:p>
            <a:pPr algn="ctr"/>
            <a:r>
              <a:rPr lang="es-ES" sz="1200" smtClean="0"/>
              <a:t>imaginario</a:t>
            </a:r>
            <a:endParaRPr lang="es-ES" sz="1200"/>
          </a:p>
        </p:txBody>
      </p:sp>
      <p:sp>
        <p:nvSpPr>
          <p:cNvPr id="12" name="11 Elipse"/>
          <p:cNvSpPr>
            <a:spLocks noChangeAspect="1"/>
          </p:cNvSpPr>
          <p:nvPr/>
        </p:nvSpPr>
        <p:spPr>
          <a:xfrm>
            <a:off x="3262625" y="2368449"/>
            <a:ext cx="76991" cy="7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974593" y="1936401"/>
                <a:ext cx="1745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r>
                        <a:rPr lang="es-ES" b="0" i="1" smtClean="0">
                          <a:latin typeface="Cambria Math"/>
                        </a:rPr>
                        <m:t>𝑎</m:t>
                      </m:r>
                      <m:r>
                        <a:rPr lang="es-ES" b="0" i="1" smtClean="0">
                          <a:latin typeface="Cambria Math"/>
                        </a:rPr>
                        <m:t> +</m:t>
                      </m:r>
                      <m:r>
                        <a:rPr lang="es-ES" b="0" i="1" smtClean="0">
                          <a:latin typeface="Cambria Math"/>
                        </a:rPr>
                        <m:t>𝑖</m:t>
                      </m:r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93" y="1936401"/>
                <a:ext cx="174502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23 Conector recto"/>
          <p:cNvCxnSpPr/>
          <p:nvPr/>
        </p:nvCxnSpPr>
        <p:spPr>
          <a:xfrm>
            <a:off x="3280841" y="2415350"/>
            <a:ext cx="6292" cy="19329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3046601" y="424065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01" y="4240657"/>
                <a:ext cx="5040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26 Conector recto"/>
          <p:cNvCxnSpPr/>
          <p:nvPr/>
        </p:nvCxnSpPr>
        <p:spPr>
          <a:xfrm flipH="1">
            <a:off x="1786083" y="2398540"/>
            <a:ext cx="1523443" cy="62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1318409" y="2224433"/>
                <a:ext cx="50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𝑖</m:t>
                      </m:r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9" y="2224433"/>
                <a:ext cx="50405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386535" y="323655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FORMA  POLAR</a:t>
            </a:r>
            <a:endParaRPr lang="es-ES" b="1"/>
          </a:p>
        </p:txBody>
      </p:sp>
      <p:cxnSp>
        <p:nvCxnSpPr>
          <p:cNvPr id="16" name="15 Conector recto de flecha"/>
          <p:cNvCxnSpPr>
            <a:endCxn id="12" idx="3"/>
          </p:cNvCxnSpPr>
          <p:nvPr/>
        </p:nvCxnSpPr>
        <p:spPr>
          <a:xfrm flipV="1">
            <a:off x="1895666" y="2434165"/>
            <a:ext cx="1378234" cy="18084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2198486" y="2764116"/>
                <a:ext cx="650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486" y="2764116"/>
                <a:ext cx="6506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CuadroTexto"/>
          <p:cNvSpPr txBox="1"/>
          <p:nvPr/>
        </p:nvSpPr>
        <p:spPr>
          <a:xfrm>
            <a:off x="403762" y="5367647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Módulo ó magnitud de  </a:t>
            </a:r>
            <a:r>
              <a:rPr lang="es-ES" i="1" smtClean="0"/>
              <a:t>c :</a:t>
            </a:r>
            <a:endParaRPr lang="es-E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3131840" y="5238579"/>
                <a:ext cx="1989071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238579"/>
                <a:ext cx="1989071" cy="4476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362784" y="6065538"/>
            <a:ext cx="328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Fase ó argumento ó ángulo de c :</a:t>
            </a:r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5472100" y="5319210"/>
            <a:ext cx="23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(teorema de Pitágoras)</a:t>
            </a:r>
            <a:endParaRPr lang="es-ES"/>
          </a:p>
        </p:txBody>
      </p:sp>
      <p:sp>
        <p:nvSpPr>
          <p:cNvPr id="26" name="25 Arco"/>
          <p:cNvSpPr/>
          <p:nvPr/>
        </p:nvSpPr>
        <p:spPr>
          <a:xfrm rot="192365">
            <a:off x="1045028" y="3657602"/>
            <a:ext cx="1389413" cy="1116280"/>
          </a:xfrm>
          <a:prstGeom prst="arc">
            <a:avLst>
              <a:gd name="adj1" fmla="val 19246610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2428504" y="3675413"/>
                <a:ext cx="48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04" y="3675413"/>
                <a:ext cx="48545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3732811" y="5894120"/>
                <a:ext cx="1799532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mtClean="0"/>
                  <a:t> = arc tan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sz="2400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s-ES" sz="2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11" y="5894120"/>
                <a:ext cx="1799532" cy="6450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2231740" y="323655"/>
                <a:ext cx="1745027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d>
                        <m:dPr>
                          <m:begChr m:val="|"/>
                          <m:endChr m:val="|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∡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s-ES"/>
                            <m:t> 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323655"/>
                <a:ext cx="1745027" cy="3964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5" grpId="0"/>
      <p:bldP spid="28" grpId="0"/>
      <p:bldP spid="6" grpId="0"/>
      <p:bldP spid="19" grpId="0"/>
      <p:bldP spid="20" grpId="0"/>
      <p:bldP spid="21" grpId="0"/>
      <p:bldP spid="22" grpId="0"/>
      <p:bldP spid="23" grpId="0"/>
      <p:bldP spid="26" grpId="0" animBg="1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9161" y="2822019"/>
            <a:ext cx="243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FORMA  RECTANGULAR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56565" y="3338990"/>
                <a:ext cx="1745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r>
                        <a:rPr lang="es-ES" b="0" i="1" smtClean="0">
                          <a:latin typeface="Cambria Math"/>
                        </a:rPr>
                        <m:t>𝑎</m:t>
                      </m:r>
                      <m:r>
                        <a:rPr lang="es-ES" b="0" i="1" smtClean="0">
                          <a:latin typeface="Cambria Math"/>
                        </a:rPr>
                        <m:t> +</m:t>
                      </m:r>
                      <m:r>
                        <a:rPr lang="es-ES" b="0" i="1" smtClean="0">
                          <a:latin typeface="Cambria Math"/>
                        </a:rPr>
                        <m:t>𝑖</m:t>
                      </m:r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3338990"/>
                <a:ext cx="174502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912260" y="3172780"/>
                <a:ext cx="1745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d>
                        <m:dPr>
                          <m:begChr m:val="|"/>
                          <m:endChr m:val="|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∡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3172780"/>
                <a:ext cx="174502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6900847" y="2676470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FORMA  POLAR</a:t>
            </a:r>
            <a:endParaRPr lang="es-ES" b="1"/>
          </a:p>
        </p:txBody>
      </p:sp>
      <p:sp>
        <p:nvSpPr>
          <p:cNvPr id="8" name="7 CuadroTexto"/>
          <p:cNvSpPr txBox="1"/>
          <p:nvPr/>
        </p:nvSpPr>
        <p:spPr>
          <a:xfrm>
            <a:off x="1556665" y="323655"/>
            <a:ext cx="651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REPRESENTACIÓN  de  los  NÚMEROS COMPLEJOS</a:t>
            </a:r>
            <a:endParaRPr lang="es-ES" sz="2400" b="1"/>
          </a:p>
        </p:txBody>
      </p:sp>
      <p:sp>
        <p:nvSpPr>
          <p:cNvPr id="9" name="8 Flecha derecha"/>
          <p:cNvSpPr/>
          <p:nvPr/>
        </p:nvSpPr>
        <p:spPr>
          <a:xfrm>
            <a:off x="4166955" y="2438890"/>
            <a:ext cx="978408" cy="484632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flipH="1">
            <a:off x="4121950" y="2978950"/>
            <a:ext cx="978408" cy="484632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896925" y="1157922"/>
                <a:ext cx="1989071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25" y="1157922"/>
                <a:ext cx="1989071" cy="447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4028499" y="1625834"/>
                <a:ext cx="1799532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mtClean="0"/>
                  <a:t> = arc tan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sz="2400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s-ES" sz="2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s-ES" sz="240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99" y="1625834"/>
                <a:ext cx="1799532" cy="645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121950" y="3644733"/>
                <a:ext cx="1915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𝑎</m:t>
                    </m:r>
                    <m:r>
                      <a:rPr lang="es-E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𝑐</m:t>
                        </m:r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s-ES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s-ES" smtClean="0"/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s-E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0" y="3644733"/>
                <a:ext cx="191533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134805" y="4230215"/>
                <a:ext cx="1931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𝑏</m:t>
                    </m:r>
                    <m:r>
                      <a:rPr lang="es-E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𝑐</m:t>
                        </m:r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s-ES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s-ES" smtClean="0"/>
                  <a:t> sen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s-E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05" y="4230215"/>
                <a:ext cx="1931106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Flecha arriba"/>
          <p:cNvSpPr/>
          <p:nvPr/>
        </p:nvSpPr>
        <p:spPr>
          <a:xfrm>
            <a:off x="890649" y="4168239"/>
            <a:ext cx="1591293" cy="978408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rriba"/>
          <p:cNvSpPr/>
          <p:nvPr/>
        </p:nvSpPr>
        <p:spPr>
          <a:xfrm>
            <a:off x="7047275" y="4014065"/>
            <a:ext cx="1591293" cy="978408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800959" y="5319210"/>
            <a:ext cx="160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Forma habitual</a:t>
            </a:r>
          </a:p>
          <a:p>
            <a:pPr algn="ctr"/>
            <a:r>
              <a:rPr lang="es-ES"/>
              <a:t>p</a:t>
            </a:r>
            <a:r>
              <a:rPr lang="es-ES" smtClean="0"/>
              <a:t>ara la</a:t>
            </a:r>
          </a:p>
          <a:p>
            <a:pPr algn="ctr"/>
            <a:r>
              <a:rPr lang="es-ES" b="1" smtClean="0"/>
              <a:t>IMPEDANCIA</a:t>
            </a:r>
            <a:endParaRPr lang="es-ES" b="1"/>
          </a:p>
        </p:txBody>
      </p:sp>
      <p:sp>
        <p:nvSpPr>
          <p:cNvPr id="18" name="17 CuadroTexto"/>
          <p:cNvSpPr txBox="1"/>
          <p:nvPr/>
        </p:nvSpPr>
        <p:spPr>
          <a:xfrm>
            <a:off x="7047275" y="5139190"/>
            <a:ext cx="160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Forma habitual</a:t>
            </a:r>
          </a:p>
          <a:p>
            <a:pPr algn="ctr"/>
            <a:r>
              <a:rPr lang="es-ES"/>
              <a:t>p</a:t>
            </a:r>
            <a:r>
              <a:rPr lang="es-ES" smtClean="0"/>
              <a:t>ara el</a:t>
            </a:r>
          </a:p>
          <a:p>
            <a:pPr algn="ctr"/>
            <a:r>
              <a:rPr lang="es-ES" b="1" smtClean="0"/>
              <a:t>FACTOR DE</a:t>
            </a:r>
          </a:p>
          <a:p>
            <a:pPr algn="ctr"/>
            <a:r>
              <a:rPr lang="es-ES" b="1" smtClean="0"/>
              <a:t>REFLEXIÓN</a:t>
            </a:r>
            <a:endParaRPr lang="es-ES" b="1"/>
          </a:p>
        </p:txBody>
      </p:sp>
      <p:sp>
        <p:nvSpPr>
          <p:cNvPr id="2" name="1 Rectángulo"/>
          <p:cNvSpPr/>
          <p:nvPr/>
        </p:nvSpPr>
        <p:spPr>
          <a:xfrm>
            <a:off x="247650" y="2733675"/>
            <a:ext cx="270510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457950" y="2628900"/>
            <a:ext cx="253365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138384" y="1297832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Módulo</a:t>
            </a:r>
            <a:endParaRPr lang="es-ES" sz="1400"/>
          </a:p>
        </p:txBody>
      </p:sp>
      <p:sp>
        <p:nvSpPr>
          <p:cNvPr id="20" name="CuadroTexto 19"/>
          <p:cNvSpPr txBox="1"/>
          <p:nvPr/>
        </p:nvSpPr>
        <p:spPr>
          <a:xfrm>
            <a:off x="3346477" y="187845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Fase</a:t>
            </a:r>
            <a:endParaRPr lang="es-ES" sz="1400"/>
          </a:p>
        </p:txBody>
      </p:sp>
      <p:sp>
        <p:nvSpPr>
          <p:cNvPr id="21" name="CuadroTexto 20"/>
          <p:cNvSpPr txBox="1"/>
          <p:nvPr/>
        </p:nvSpPr>
        <p:spPr>
          <a:xfrm>
            <a:off x="3232091" y="3706288"/>
            <a:ext cx="889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Parte real</a:t>
            </a:r>
            <a:endParaRPr lang="es-ES" sz="1400"/>
          </a:p>
        </p:txBody>
      </p:sp>
      <p:sp>
        <p:nvSpPr>
          <p:cNvPr id="22" name="CuadroTexto 21"/>
          <p:cNvSpPr txBox="1"/>
          <p:nvPr/>
        </p:nvSpPr>
        <p:spPr>
          <a:xfrm>
            <a:off x="3199966" y="4134223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Parte</a:t>
            </a:r>
          </a:p>
          <a:p>
            <a:pPr algn="ctr"/>
            <a:r>
              <a:rPr lang="es-ES" sz="1400" smtClean="0"/>
              <a:t>imaginaria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4951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11" y="3234314"/>
            <a:ext cx="3776810" cy="356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/>
          <p:nvPr/>
        </p:nvSpPr>
        <p:spPr>
          <a:xfrm>
            <a:off x="2350165" y="105634"/>
            <a:ext cx="297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/>
              <a:t>IMPEDANCIA</a:t>
            </a:r>
            <a:endParaRPr lang="es-ES" sz="4000" b="1"/>
          </a:p>
        </p:txBody>
      </p:sp>
      <p:cxnSp>
        <p:nvCxnSpPr>
          <p:cNvPr id="9" name="Conector recto 8"/>
          <p:cNvCxnSpPr/>
          <p:nvPr/>
        </p:nvCxnSpPr>
        <p:spPr>
          <a:xfrm>
            <a:off x="3669558" y="1466528"/>
            <a:ext cx="0" cy="10442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2800652" y="1360564"/>
            <a:ext cx="433954" cy="535560"/>
            <a:chOff x="2545784" y="2788902"/>
            <a:chExt cx="2362199" cy="1197429"/>
          </a:xfrm>
        </p:grpSpPr>
        <p:grpSp>
          <p:nvGrpSpPr>
            <p:cNvPr id="12" name="Grupo 11"/>
            <p:cNvGrpSpPr/>
            <p:nvPr/>
          </p:nvGrpSpPr>
          <p:grpSpPr>
            <a:xfrm>
              <a:off x="2545784" y="2810674"/>
              <a:ext cx="598714" cy="1175657"/>
              <a:chOff x="2545784" y="2810674"/>
              <a:chExt cx="598714" cy="1175657"/>
            </a:xfrm>
          </p:grpSpPr>
          <p:sp>
            <p:nvSpPr>
              <p:cNvPr id="10" name="Arco 9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Arco 10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133613" y="2788903"/>
              <a:ext cx="598714" cy="1175657"/>
              <a:chOff x="2545784" y="2810674"/>
              <a:chExt cx="598714" cy="1175657"/>
            </a:xfrm>
          </p:grpSpPr>
          <p:sp>
            <p:nvSpPr>
              <p:cNvPr id="14" name="Arco 13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Arco 14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21441" y="2788903"/>
              <a:ext cx="598714" cy="1175657"/>
              <a:chOff x="2545784" y="2810674"/>
              <a:chExt cx="598714" cy="1175657"/>
            </a:xfrm>
          </p:grpSpPr>
          <p:sp>
            <p:nvSpPr>
              <p:cNvPr id="17" name="Arco 16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Arco 17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4309269" y="2788902"/>
              <a:ext cx="598714" cy="1175657"/>
              <a:chOff x="2545784" y="2810674"/>
              <a:chExt cx="598714" cy="1175657"/>
            </a:xfrm>
          </p:grpSpPr>
          <p:sp>
            <p:nvSpPr>
              <p:cNvPr id="20" name="Arco 19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Arco 20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0" name="Arco 29"/>
          <p:cNvSpPr/>
          <p:nvPr/>
        </p:nvSpPr>
        <p:spPr>
          <a:xfrm rot="5400000">
            <a:off x="3635917" y="1666699"/>
            <a:ext cx="468085" cy="554944"/>
          </a:xfrm>
          <a:prstGeom prst="arc">
            <a:avLst>
              <a:gd name="adj1" fmla="val 10625196"/>
              <a:gd name="adj2" fmla="val 21599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de flecha 31"/>
          <p:cNvCxnSpPr>
            <a:stCxn id="30" idx="2"/>
          </p:cNvCxnSpPr>
          <p:nvPr/>
        </p:nvCxnSpPr>
        <p:spPr>
          <a:xfrm flipH="1">
            <a:off x="3456176" y="2178214"/>
            <a:ext cx="413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3356016" y="1654213"/>
            <a:ext cx="1001486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endCxn id="30" idx="0"/>
          </p:cNvCxnSpPr>
          <p:nvPr/>
        </p:nvCxnSpPr>
        <p:spPr>
          <a:xfrm>
            <a:off x="3758788" y="1710128"/>
            <a:ext cx="99272" cy="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3677703" y="1119931"/>
            <a:ext cx="0" cy="250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/>
          <p:cNvGrpSpPr/>
          <p:nvPr/>
        </p:nvGrpSpPr>
        <p:grpSpPr>
          <a:xfrm>
            <a:off x="4433510" y="1502078"/>
            <a:ext cx="433954" cy="326306"/>
            <a:chOff x="2545784" y="2788902"/>
            <a:chExt cx="2362199" cy="1197429"/>
          </a:xfrm>
        </p:grpSpPr>
        <p:grpSp>
          <p:nvGrpSpPr>
            <p:cNvPr id="48" name="Grupo 47"/>
            <p:cNvGrpSpPr/>
            <p:nvPr/>
          </p:nvGrpSpPr>
          <p:grpSpPr>
            <a:xfrm>
              <a:off x="2545784" y="2810674"/>
              <a:ext cx="598714" cy="1175657"/>
              <a:chOff x="2545784" y="2810674"/>
              <a:chExt cx="598714" cy="1175657"/>
            </a:xfrm>
          </p:grpSpPr>
          <p:sp>
            <p:nvSpPr>
              <p:cNvPr id="58" name="Arco 57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Arco 58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3133613" y="2788903"/>
              <a:ext cx="598714" cy="1175657"/>
              <a:chOff x="2545784" y="2810674"/>
              <a:chExt cx="598714" cy="1175657"/>
            </a:xfrm>
          </p:grpSpPr>
          <p:sp>
            <p:nvSpPr>
              <p:cNvPr id="56" name="Arco 55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Arco 56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3721441" y="2788903"/>
              <a:ext cx="598714" cy="1175657"/>
              <a:chOff x="2545784" y="2810674"/>
              <a:chExt cx="598714" cy="1175657"/>
            </a:xfrm>
          </p:grpSpPr>
          <p:sp>
            <p:nvSpPr>
              <p:cNvPr id="54" name="Arco 53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Arco 54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4309269" y="2788902"/>
              <a:ext cx="598714" cy="1175657"/>
              <a:chOff x="2545784" y="2810674"/>
              <a:chExt cx="598714" cy="1175657"/>
            </a:xfrm>
          </p:grpSpPr>
          <p:sp>
            <p:nvSpPr>
              <p:cNvPr id="52" name="Arco 51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Arco 52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60" name="Grupo 59"/>
          <p:cNvGrpSpPr/>
          <p:nvPr/>
        </p:nvGrpSpPr>
        <p:grpSpPr>
          <a:xfrm>
            <a:off x="2890883" y="2122865"/>
            <a:ext cx="422299" cy="181157"/>
            <a:chOff x="2545784" y="2788902"/>
            <a:chExt cx="2362199" cy="1197429"/>
          </a:xfrm>
        </p:grpSpPr>
        <p:grpSp>
          <p:nvGrpSpPr>
            <p:cNvPr id="61" name="Grupo 60"/>
            <p:cNvGrpSpPr/>
            <p:nvPr/>
          </p:nvGrpSpPr>
          <p:grpSpPr>
            <a:xfrm>
              <a:off x="2545784" y="2810674"/>
              <a:ext cx="598714" cy="1175657"/>
              <a:chOff x="2545784" y="2810674"/>
              <a:chExt cx="598714" cy="1175657"/>
            </a:xfrm>
          </p:grpSpPr>
          <p:sp>
            <p:nvSpPr>
              <p:cNvPr id="71" name="Arco 70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Arco 71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3133613" y="2788903"/>
              <a:ext cx="598714" cy="1175657"/>
              <a:chOff x="2545784" y="2810674"/>
              <a:chExt cx="598714" cy="1175657"/>
            </a:xfrm>
          </p:grpSpPr>
          <p:sp>
            <p:nvSpPr>
              <p:cNvPr id="69" name="Arco 68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Arco 69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3" name="Grupo 62"/>
            <p:cNvGrpSpPr/>
            <p:nvPr/>
          </p:nvGrpSpPr>
          <p:grpSpPr>
            <a:xfrm>
              <a:off x="3721441" y="2788903"/>
              <a:ext cx="598714" cy="1175657"/>
              <a:chOff x="2545784" y="2810674"/>
              <a:chExt cx="598714" cy="1175657"/>
            </a:xfrm>
          </p:grpSpPr>
          <p:sp>
            <p:nvSpPr>
              <p:cNvPr id="67" name="Arco 66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Arco 67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4" name="Grupo 63"/>
            <p:cNvGrpSpPr/>
            <p:nvPr/>
          </p:nvGrpSpPr>
          <p:grpSpPr>
            <a:xfrm>
              <a:off x="4309269" y="2788902"/>
              <a:ext cx="598714" cy="1175657"/>
              <a:chOff x="2545784" y="2810674"/>
              <a:chExt cx="598714" cy="1175657"/>
            </a:xfrm>
          </p:grpSpPr>
          <p:sp>
            <p:nvSpPr>
              <p:cNvPr id="65" name="Arco 64"/>
              <p:cNvSpPr/>
              <p:nvPr/>
            </p:nvSpPr>
            <p:spPr>
              <a:xfrm>
                <a:off x="2545784" y="3071931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Arco 65"/>
              <p:cNvSpPr/>
              <p:nvPr/>
            </p:nvSpPr>
            <p:spPr>
              <a:xfrm flipV="1">
                <a:off x="2839698" y="2810674"/>
                <a:ext cx="304800" cy="914400"/>
              </a:xfrm>
              <a:prstGeom prst="arc">
                <a:avLst>
                  <a:gd name="adj1" fmla="val 12969730"/>
                  <a:gd name="adj2" fmla="val 19504185"/>
                </a:avLst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40" name="CuadroTexto 139"/>
          <p:cNvSpPr txBox="1"/>
          <p:nvPr/>
        </p:nvSpPr>
        <p:spPr>
          <a:xfrm>
            <a:off x="2618354" y="1768699"/>
            <a:ext cx="763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incidente</a:t>
            </a:r>
            <a:endParaRPr lang="es-ES" sz="1200"/>
          </a:p>
        </p:txBody>
      </p:sp>
      <p:sp>
        <p:nvSpPr>
          <p:cNvPr id="141" name="CuadroTexto 140"/>
          <p:cNvSpPr txBox="1"/>
          <p:nvPr/>
        </p:nvSpPr>
        <p:spPr>
          <a:xfrm>
            <a:off x="4246970" y="1737349"/>
            <a:ext cx="899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transmitida</a:t>
            </a:r>
            <a:endParaRPr lang="es-ES" sz="1200"/>
          </a:p>
        </p:txBody>
      </p:sp>
      <p:sp>
        <p:nvSpPr>
          <p:cNvPr id="142" name="CuadroTexto 141"/>
          <p:cNvSpPr txBox="1"/>
          <p:nvPr/>
        </p:nvSpPr>
        <p:spPr>
          <a:xfrm>
            <a:off x="2761780" y="2314347"/>
            <a:ext cx="734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reflejada</a:t>
            </a:r>
            <a:endParaRPr lang="es-ES" sz="1200"/>
          </a:p>
        </p:txBody>
      </p:sp>
      <p:grpSp>
        <p:nvGrpSpPr>
          <p:cNvPr id="28" name="Grupo 27"/>
          <p:cNvGrpSpPr/>
          <p:nvPr/>
        </p:nvGrpSpPr>
        <p:grpSpPr>
          <a:xfrm>
            <a:off x="1045384" y="1279747"/>
            <a:ext cx="5526080" cy="518107"/>
            <a:chOff x="983060" y="1253044"/>
            <a:chExt cx="5526080" cy="518107"/>
          </a:xfrm>
        </p:grpSpPr>
        <p:sp>
          <p:nvSpPr>
            <p:cNvPr id="143" name="Flecha izquierda y derecha 142"/>
            <p:cNvSpPr/>
            <p:nvPr/>
          </p:nvSpPr>
          <p:spPr>
            <a:xfrm rot="18954858">
              <a:off x="983060" y="1286519"/>
              <a:ext cx="1216152" cy="484632"/>
            </a:xfrm>
            <a:prstGeom prst="left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Flecha izquierda y derecha 143"/>
            <p:cNvSpPr/>
            <p:nvPr/>
          </p:nvSpPr>
          <p:spPr>
            <a:xfrm rot="2645142" flipH="1">
              <a:off x="5292988" y="1253044"/>
              <a:ext cx="1216152" cy="484632"/>
            </a:xfrm>
            <a:prstGeom prst="left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099568" y="2519938"/>
            <a:ext cx="1933901" cy="707886"/>
            <a:chOff x="7120681" y="2228131"/>
            <a:chExt cx="1933901" cy="707886"/>
          </a:xfrm>
        </p:grpSpPr>
        <p:sp>
          <p:nvSpPr>
            <p:cNvPr id="5" name="4 CuadroTexto"/>
            <p:cNvSpPr txBox="1"/>
            <p:nvPr/>
          </p:nvSpPr>
          <p:spPr>
            <a:xfrm>
              <a:off x="7990060" y="2228131"/>
              <a:ext cx="1064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/>
                <a:t>ROE</a:t>
              </a:r>
              <a:endParaRPr lang="es-ES" sz="4000" b="1"/>
            </a:p>
          </p:txBody>
        </p:sp>
        <p:sp>
          <p:nvSpPr>
            <p:cNvPr id="145" name="Flecha izquierda y derecha 144"/>
            <p:cNvSpPr/>
            <p:nvPr/>
          </p:nvSpPr>
          <p:spPr>
            <a:xfrm>
              <a:off x="7120681" y="2386577"/>
              <a:ext cx="769838" cy="398511"/>
            </a:xfrm>
            <a:prstGeom prst="left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8" name="7 CuadroTexto"/>
          <p:cNvSpPr txBox="1"/>
          <p:nvPr/>
        </p:nvSpPr>
        <p:spPr>
          <a:xfrm>
            <a:off x="5801121" y="4567419"/>
            <a:ext cx="3007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smtClean="0"/>
              <a:t>CARTA  de  SMITH  </a:t>
            </a:r>
          </a:p>
          <a:p>
            <a:pPr algn="ctr"/>
            <a:r>
              <a:rPr lang="es-ES" sz="2800" b="1" smtClean="0"/>
              <a:t>( 1939 )  </a:t>
            </a:r>
            <a:endParaRPr lang="es-ES" sz="2800" b="1"/>
          </a:p>
        </p:txBody>
      </p:sp>
      <p:sp>
        <p:nvSpPr>
          <p:cNvPr id="149" name="8 CuadroTexto"/>
          <p:cNvSpPr txBox="1"/>
          <p:nvPr/>
        </p:nvSpPr>
        <p:spPr>
          <a:xfrm>
            <a:off x="5776285" y="5723047"/>
            <a:ext cx="30227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b="1" smtClean="0"/>
              <a:t>No había ordenadores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240404" y="883208"/>
                <a:ext cx="3463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04" y="883208"/>
                <a:ext cx="346377" cy="338554"/>
              </a:xfrm>
              <a:prstGeom prst="rect">
                <a:avLst/>
              </a:prstGeom>
              <a:blipFill>
                <a:blip r:embed="rId3"/>
                <a:stretch>
                  <a:fillRect l="-19643" r="-8929" b="-1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uadroTexto 153"/>
              <p:cNvSpPr txBox="1"/>
              <p:nvPr/>
            </p:nvSpPr>
            <p:spPr>
              <a:xfrm>
                <a:off x="3833824" y="902855"/>
                <a:ext cx="3529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154" name="CuadroTexto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24" y="902855"/>
                <a:ext cx="352917" cy="338554"/>
              </a:xfrm>
              <a:prstGeom prst="rect">
                <a:avLst/>
              </a:prstGeom>
              <a:blipFill>
                <a:blip r:embed="rId4"/>
                <a:stretch>
                  <a:fillRect l="-18966" r="-6897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2364754" y="1232009"/>
                <a:ext cx="4292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54" y="1232009"/>
                <a:ext cx="429220" cy="338554"/>
              </a:xfrm>
              <a:prstGeom prst="rect">
                <a:avLst/>
              </a:prstGeom>
              <a:blipFill>
                <a:blip r:embed="rId5"/>
                <a:stretch>
                  <a:fillRect l="-14286" t="-1786" r="-7143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uadroTexto 152"/>
              <p:cNvSpPr txBox="1"/>
              <p:nvPr/>
            </p:nvSpPr>
            <p:spPr>
              <a:xfrm>
                <a:off x="4865108" y="1265756"/>
                <a:ext cx="4292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153" name="CuadroTexto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8" y="1265756"/>
                <a:ext cx="429220" cy="338554"/>
              </a:xfrm>
              <a:prstGeom prst="rect">
                <a:avLst/>
              </a:prstGeom>
              <a:blipFill>
                <a:blip r:embed="rId6"/>
                <a:stretch>
                  <a:fillRect l="-14286" t="-1818" r="-7143" b="-163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uadroTexto 155"/>
              <p:cNvSpPr txBox="1"/>
              <p:nvPr/>
            </p:nvSpPr>
            <p:spPr>
              <a:xfrm>
                <a:off x="2372441" y="2121675"/>
                <a:ext cx="4292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200"/>
              </a:p>
            </p:txBody>
          </p:sp>
        </mc:Choice>
        <mc:Fallback xmlns="">
          <p:sp>
            <p:nvSpPr>
              <p:cNvPr id="156" name="CuadroTexto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41" y="2121675"/>
                <a:ext cx="429220" cy="338554"/>
              </a:xfrm>
              <a:prstGeom prst="rect">
                <a:avLst/>
              </a:prstGeom>
              <a:blipFill>
                <a:blip r:embed="rId7"/>
                <a:stretch>
                  <a:fillRect l="-14085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5307591" y="2443524"/>
            <a:ext cx="2533977" cy="1723979"/>
            <a:chOff x="5307591" y="2443524"/>
            <a:chExt cx="2533977" cy="1723979"/>
          </a:xfrm>
        </p:grpSpPr>
        <p:sp>
          <p:nvSpPr>
            <p:cNvPr id="6" name="3 CuadroTexto"/>
            <p:cNvSpPr txBox="1"/>
            <p:nvPr/>
          </p:nvSpPr>
          <p:spPr>
            <a:xfrm>
              <a:off x="5307591" y="2443524"/>
              <a:ext cx="1639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b="1" smtClean="0">
                  <a:solidFill>
                    <a:srgbClr val="33CC33"/>
                  </a:solidFill>
                </a:rPr>
                <a:t>FACTOR  de</a:t>
              </a:r>
            </a:p>
            <a:p>
              <a:pPr algn="ctr"/>
              <a:r>
                <a:rPr lang="es-ES" sz="2400" b="1" smtClean="0">
                  <a:solidFill>
                    <a:srgbClr val="33CC33"/>
                  </a:solidFill>
                </a:rPr>
                <a:t>REFLEXIÓN</a:t>
              </a:r>
              <a:endParaRPr lang="es-ES" sz="2400" b="1">
                <a:solidFill>
                  <a:srgbClr val="33CC33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72"/>
                <p:cNvSpPr txBox="1"/>
                <p:nvPr/>
              </p:nvSpPr>
              <p:spPr>
                <a:xfrm>
                  <a:off x="5724297" y="3350747"/>
                  <a:ext cx="958083" cy="706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ES" sz="22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s-ES" sz="22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s-ES" sz="2200"/>
                </a:p>
              </p:txBody>
            </p:sp>
          </mc:Choice>
          <mc:Fallback xmlns="">
            <p:sp>
              <p:nvSpPr>
                <p:cNvPr id="73" name="Cuadro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297" y="3350747"/>
                  <a:ext cx="958083" cy="706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upo 111"/>
            <p:cNvGrpSpPr/>
            <p:nvPr/>
          </p:nvGrpSpPr>
          <p:grpSpPr>
            <a:xfrm>
              <a:off x="7375918" y="3386808"/>
              <a:ext cx="422299" cy="181157"/>
              <a:chOff x="2545784" y="2788902"/>
              <a:chExt cx="2362199" cy="1197429"/>
            </a:xfrm>
          </p:grpSpPr>
          <p:grpSp>
            <p:nvGrpSpPr>
              <p:cNvPr id="113" name="Grupo 112"/>
              <p:cNvGrpSpPr/>
              <p:nvPr/>
            </p:nvGrpSpPr>
            <p:grpSpPr>
              <a:xfrm>
                <a:off x="2545784" y="2810674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23" name="Arco 122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4" name="Arco 123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4" name="Grupo 113"/>
              <p:cNvGrpSpPr/>
              <p:nvPr/>
            </p:nvGrpSpPr>
            <p:grpSpPr>
              <a:xfrm>
                <a:off x="3133613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21" name="Arco 120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2" name="Arco 121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5" name="Grupo 114"/>
              <p:cNvGrpSpPr/>
              <p:nvPr/>
            </p:nvGrpSpPr>
            <p:grpSpPr>
              <a:xfrm>
                <a:off x="3721441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19" name="Arco 118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0" name="Arco 119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6" name="Grupo 115"/>
              <p:cNvGrpSpPr/>
              <p:nvPr/>
            </p:nvGrpSpPr>
            <p:grpSpPr>
              <a:xfrm>
                <a:off x="4309269" y="2788902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17" name="Arco 116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8" name="Arco 117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5" name="Grupo 124"/>
            <p:cNvGrpSpPr/>
            <p:nvPr/>
          </p:nvGrpSpPr>
          <p:grpSpPr>
            <a:xfrm>
              <a:off x="7407614" y="3631943"/>
              <a:ext cx="433954" cy="535560"/>
              <a:chOff x="2545784" y="2788902"/>
              <a:chExt cx="2362199" cy="1197429"/>
            </a:xfrm>
          </p:grpSpPr>
          <p:grpSp>
            <p:nvGrpSpPr>
              <p:cNvPr id="126" name="Grupo 125"/>
              <p:cNvGrpSpPr/>
              <p:nvPr/>
            </p:nvGrpSpPr>
            <p:grpSpPr>
              <a:xfrm>
                <a:off x="2545784" y="2810674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36" name="Arco 135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Arco 136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Grupo 126"/>
              <p:cNvGrpSpPr/>
              <p:nvPr/>
            </p:nvGrpSpPr>
            <p:grpSpPr>
              <a:xfrm>
                <a:off x="3133613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34" name="Arco 133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Arco 134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Grupo 127"/>
              <p:cNvGrpSpPr/>
              <p:nvPr/>
            </p:nvGrpSpPr>
            <p:grpSpPr>
              <a:xfrm>
                <a:off x="3721441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32" name="Arco 131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Arco 132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Grupo 128"/>
              <p:cNvGrpSpPr/>
              <p:nvPr/>
            </p:nvGrpSpPr>
            <p:grpSpPr>
              <a:xfrm>
                <a:off x="4309269" y="2788902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30" name="Arco 129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Arco 130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25" name="Conector recto de flecha 24"/>
            <p:cNvCxnSpPr/>
            <p:nvPr/>
          </p:nvCxnSpPr>
          <p:spPr>
            <a:xfrm flipH="1">
              <a:off x="6813958" y="3495502"/>
              <a:ext cx="4407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cto de flecha 156"/>
            <p:cNvCxnSpPr/>
            <p:nvPr/>
          </p:nvCxnSpPr>
          <p:spPr>
            <a:xfrm flipH="1">
              <a:off x="6813958" y="3899723"/>
              <a:ext cx="4407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109180" y="2452452"/>
            <a:ext cx="2086315" cy="1819337"/>
            <a:chOff x="109180" y="2452452"/>
            <a:chExt cx="2086315" cy="1819337"/>
          </a:xfrm>
        </p:grpSpPr>
        <p:sp>
          <p:nvSpPr>
            <p:cNvPr id="7" name="14 CuadroTexto"/>
            <p:cNvSpPr txBox="1"/>
            <p:nvPr/>
          </p:nvSpPr>
          <p:spPr>
            <a:xfrm>
              <a:off x="162567" y="2452452"/>
              <a:ext cx="203292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b="1" smtClean="0">
                  <a:solidFill>
                    <a:srgbClr val="0033CC"/>
                  </a:solidFill>
                </a:rPr>
                <a:t>FACTOR  de</a:t>
              </a:r>
            </a:p>
            <a:p>
              <a:pPr algn="ctr"/>
              <a:r>
                <a:rPr lang="es-ES" sz="2400" b="1" smtClean="0">
                  <a:solidFill>
                    <a:srgbClr val="0033CC"/>
                  </a:solidFill>
                </a:rPr>
                <a:t>TRANSMISIÓN</a:t>
              </a:r>
              <a:endParaRPr lang="es-ES" sz="2400" b="1">
                <a:solidFill>
                  <a:srgbClr val="00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/>
                <p:cNvSpPr txBox="1"/>
                <p:nvPr/>
              </p:nvSpPr>
              <p:spPr>
                <a:xfrm>
                  <a:off x="109180" y="3368568"/>
                  <a:ext cx="931857" cy="7476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s-E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sz="22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ES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s-E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s-ES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s-ES" sz="2200"/>
                </a:p>
              </p:txBody>
            </p:sp>
          </mc:Choice>
          <mc:Fallback xmlns="">
            <p:sp>
              <p:nvSpPr>
                <p:cNvPr id="74" name="Cuadro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80" y="3368568"/>
                  <a:ext cx="931857" cy="7476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upo 76"/>
            <p:cNvGrpSpPr/>
            <p:nvPr/>
          </p:nvGrpSpPr>
          <p:grpSpPr>
            <a:xfrm>
              <a:off x="1736515" y="3428430"/>
              <a:ext cx="433954" cy="326306"/>
              <a:chOff x="2545784" y="2788902"/>
              <a:chExt cx="2362199" cy="1197429"/>
            </a:xfrm>
          </p:grpSpPr>
          <p:grpSp>
            <p:nvGrpSpPr>
              <p:cNvPr id="78" name="Grupo 77"/>
              <p:cNvGrpSpPr/>
              <p:nvPr/>
            </p:nvGrpSpPr>
            <p:grpSpPr>
              <a:xfrm>
                <a:off x="2545784" y="2810674"/>
                <a:ext cx="598714" cy="1175657"/>
                <a:chOff x="2545784" y="2810674"/>
                <a:chExt cx="598714" cy="1175657"/>
              </a:xfrm>
            </p:grpSpPr>
            <p:sp>
              <p:nvSpPr>
                <p:cNvPr id="88" name="Arco 87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9" name="Arco 88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9" name="Grupo 78"/>
              <p:cNvGrpSpPr/>
              <p:nvPr/>
            </p:nvGrpSpPr>
            <p:grpSpPr>
              <a:xfrm>
                <a:off x="3133613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86" name="Arco 85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Arco 86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0" name="Grupo 79"/>
              <p:cNvGrpSpPr/>
              <p:nvPr/>
            </p:nvGrpSpPr>
            <p:grpSpPr>
              <a:xfrm>
                <a:off x="3721441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84" name="Arco 83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5" name="Arco 84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1" name="Grupo 80"/>
              <p:cNvGrpSpPr/>
              <p:nvPr/>
            </p:nvGrpSpPr>
            <p:grpSpPr>
              <a:xfrm>
                <a:off x="4309269" y="2788902"/>
                <a:ext cx="598714" cy="1175657"/>
                <a:chOff x="2545784" y="2810674"/>
                <a:chExt cx="598714" cy="1175657"/>
              </a:xfrm>
            </p:grpSpPr>
            <p:sp>
              <p:nvSpPr>
                <p:cNvPr id="82" name="Arco 81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3" name="Arco 82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90" name="Grupo 89"/>
            <p:cNvGrpSpPr/>
            <p:nvPr/>
          </p:nvGrpSpPr>
          <p:grpSpPr>
            <a:xfrm>
              <a:off x="1730510" y="3736229"/>
              <a:ext cx="433954" cy="535560"/>
              <a:chOff x="2545784" y="2788902"/>
              <a:chExt cx="2362199" cy="1197429"/>
            </a:xfrm>
          </p:grpSpPr>
          <p:grpSp>
            <p:nvGrpSpPr>
              <p:cNvPr id="91" name="Grupo 90"/>
              <p:cNvGrpSpPr/>
              <p:nvPr/>
            </p:nvGrpSpPr>
            <p:grpSpPr>
              <a:xfrm>
                <a:off x="2545784" y="2810674"/>
                <a:ext cx="598714" cy="1175657"/>
                <a:chOff x="2545784" y="2810674"/>
                <a:chExt cx="598714" cy="1175657"/>
              </a:xfrm>
            </p:grpSpPr>
            <p:sp>
              <p:nvSpPr>
                <p:cNvPr id="101" name="Arco 100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" name="Arco 101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Grupo 91"/>
              <p:cNvGrpSpPr/>
              <p:nvPr/>
            </p:nvGrpSpPr>
            <p:grpSpPr>
              <a:xfrm>
                <a:off x="3133613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99" name="Arco 98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Arco 99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Grupo 92"/>
              <p:cNvGrpSpPr/>
              <p:nvPr/>
            </p:nvGrpSpPr>
            <p:grpSpPr>
              <a:xfrm>
                <a:off x="3721441" y="2788903"/>
                <a:ext cx="598714" cy="1175657"/>
                <a:chOff x="2545784" y="2810674"/>
                <a:chExt cx="598714" cy="1175657"/>
              </a:xfrm>
            </p:grpSpPr>
            <p:sp>
              <p:nvSpPr>
                <p:cNvPr id="97" name="Arco 96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Arco 97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4" name="Grupo 93"/>
              <p:cNvGrpSpPr/>
              <p:nvPr/>
            </p:nvGrpSpPr>
            <p:grpSpPr>
              <a:xfrm>
                <a:off x="4309269" y="2788902"/>
                <a:ext cx="598714" cy="1175657"/>
                <a:chOff x="2545784" y="2810674"/>
                <a:chExt cx="598714" cy="1175657"/>
              </a:xfrm>
            </p:grpSpPr>
            <p:sp>
              <p:nvSpPr>
                <p:cNvPr id="95" name="Arco 94"/>
                <p:cNvSpPr/>
                <p:nvPr/>
              </p:nvSpPr>
              <p:spPr>
                <a:xfrm>
                  <a:off x="2545784" y="3071931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Arco 95"/>
                <p:cNvSpPr/>
                <p:nvPr/>
              </p:nvSpPr>
              <p:spPr>
                <a:xfrm flipV="1">
                  <a:off x="2839698" y="2810674"/>
                  <a:ext cx="304800" cy="914400"/>
                </a:xfrm>
                <a:prstGeom prst="arc">
                  <a:avLst>
                    <a:gd name="adj1" fmla="val 12969730"/>
                    <a:gd name="adj2" fmla="val 1950418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158" name="Conector recto de flecha 157"/>
            <p:cNvCxnSpPr/>
            <p:nvPr/>
          </p:nvCxnSpPr>
          <p:spPr>
            <a:xfrm flipH="1">
              <a:off x="1178704" y="3957279"/>
              <a:ext cx="4407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de flecha 158"/>
            <p:cNvCxnSpPr/>
            <p:nvPr/>
          </p:nvCxnSpPr>
          <p:spPr>
            <a:xfrm flipH="1">
              <a:off x="1214917" y="3578494"/>
              <a:ext cx="4407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2295036" y="2574622"/>
            <a:ext cx="2860194" cy="705356"/>
            <a:chOff x="2295036" y="2574622"/>
            <a:chExt cx="2860194" cy="705356"/>
          </a:xfrm>
        </p:grpSpPr>
        <p:sp>
          <p:nvSpPr>
            <p:cNvPr id="146" name="Flecha izquierda y derecha 145"/>
            <p:cNvSpPr/>
            <p:nvPr/>
          </p:nvSpPr>
          <p:spPr>
            <a:xfrm>
              <a:off x="2295036" y="2574622"/>
              <a:ext cx="2860194" cy="705356"/>
            </a:xfrm>
            <a:prstGeom prst="left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3174974" y="2768598"/>
                  <a:ext cx="11676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974" y="2768598"/>
                  <a:ext cx="116762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618" r="-524" b="-235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92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-18510" y="8620"/>
            <a:ext cx="950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¿ Por qué sobrevive la CARTA de SMITH si hay ordenadores  ?  </a:t>
            </a:r>
            <a:endParaRPr lang="es-ES" sz="28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683695"/>
            <a:ext cx="3420380" cy="32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500" y="3879050"/>
            <a:ext cx="841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mtClean="0">
                <a:latin typeface="+mj-lt"/>
              </a:rPr>
              <a:t>PRESENTACIÓN de RESULTADOS en ANALIZADORES de REDES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1500" y="5589240"/>
            <a:ext cx="463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mtClean="0">
                <a:latin typeface="+mj-lt"/>
              </a:rPr>
              <a:t>CÁLCULO de REDES ADAPTADORAS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96625" y="6264315"/>
            <a:ext cx="7428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/>
              <a:t>( v</a:t>
            </a:r>
            <a:r>
              <a:rPr lang="es-ES" sz="2400" b="1" smtClean="0"/>
              <a:t>entaja visual que anticipa las soluciones alternativas )</a:t>
            </a:r>
            <a:endParaRPr lang="es-ES" sz="2400" b="1"/>
          </a:p>
        </p:txBody>
      </p:sp>
      <p:sp>
        <p:nvSpPr>
          <p:cNvPr id="3" name="2 CuadroTexto"/>
          <p:cNvSpPr txBox="1"/>
          <p:nvPr/>
        </p:nvSpPr>
        <p:spPr>
          <a:xfrm>
            <a:off x="2141730" y="4554125"/>
            <a:ext cx="444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smtClean="0"/>
              <a:t>Respuesta de la RED en  </a:t>
            </a:r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1730" y="5004175"/>
            <a:ext cx="488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smtClean="0"/>
              <a:t>Respuesta de la RED en  </a:t>
            </a:r>
            <a:r>
              <a:rPr lang="es-ES" sz="2400" b="1" smtClean="0">
                <a:solidFill>
                  <a:srgbClr val="0033CC"/>
                </a:solidFill>
              </a:rPr>
              <a:t>TRANSMISIÓN</a:t>
            </a:r>
            <a:endParaRPr lang="es-ES" sz="2400" b="1">
              <a:solidFill>
                <a:srgbClr val="0033CC"/>
              </a:solidFill>
            </a:endParaRPr>
          </a:p>
        </p:txBody>
      </p:sp>
      <p:pic>
        <p:nvPicPr>
          <p:cNvPr id="10" name="Picture 2" descr="Carta de Smith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90" y="2031999"/>
            <a:ext cx="2601411" cy="19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a de Smith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1" y="547390"/>
            <a:ext cx="8014651" cy="58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24200" y="85725"/>
            <a:ext cx="3284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b="1" smtClean="0"/>
              <a:t>ANALIZADOR  de  REDES</a:t>
            </a:r>
            <a:endParaRPr lang="es-ES" sz="2400" b="1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2524125" y="1238250"/>
            <a:ext cx="1524000" cy="9048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710582" y="688081"/>
            <a:ext cx="372204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mtClean="0"/>
              <a:t>Posibilidad de resultados en formato  </a:t>
            </a:r>
          </a:p>
          <a:p>
            <a:pPr algn="ctr">
              <a:lnSpc>
                <a:spcPct val="150000"/>
              </a:lnSpc>
            </a:pPr>
            <a:r>
              <a:rPr lang="es-ES" smtClean="0"/>
              <a:t> </a:t>
            </a:r>
            <a:r>
              <a:rPr lang="es-ES" b="1" smtClean="0"/>
              <a:t>“Carta de Smith”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NanoVNA-F Analizador de red vectorial HF VHF UHF UV VNA  Analizador de antena 10 kHz-1.5 GHz 4.3 pulgadas, pantalla táctil de  medición de voltaje S-parámetro SWR, fase, retardo, gráfico Smith (V3.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166255"/>
            <a:ext cx="6350578" cy="63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66992" y="222759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HOY EN DÍA   y   POR  POCOS   €</a:t>
            </a:r>
            <a:endParaRPr lang="es-ES" sz="3200" b="1"/>
          </a:p>
        </p:txBody>
      </p:sp>
      <p:sp>
        <p:nvSpPr>
          <p:cNvPr id="3" name="2 CuadroTexto"/>
          <p:cNvSpPr txBox="1"/>
          <p:nvPr/>
        </p:nvSpPr>
        <p:spPr>
          <a:xfrm>
            <a:off x="7182290" y="423909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Kit de calibración</a:t>
            </a:r>
            <a:endParaRPr lang="es-ES" b="1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6597225" y="4464115"/>
            <a:ext cx="5429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7524750" y="4638675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Port 1 </a:t>
            </a:r>
            <a:endParaRPr lang="es-ES" b="1"/>
          </a:p>
        </p:txBody>
      </p:sp>
      <p:sp>
        <p:nvSpPr>
          <p:cNvPr id="8" name="7 CuadroTexto"/>
          <p:cNvSpPr txBox="1"/>
          <p:nvPr/>
        </p:nvSpPr>
        <p:spPr>
          <a:xfrm>
            <a:off x="7542330" y="5094185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Port 2 </a:t>
            </a:r>
            <a:endParaRPr lang="es-ES" b="1"/>
          </a:p>
        </p:txBody>
      </p:sp>
      <p:sp>
        <p:nvSpPr>
          <p:cNvPr id="7" name="6 CuadroTexto"/>
          <p:cNvSpPr txBox="1"/>
          <p:nvPr/>
        </p:nvSpPr>
        <p:spPr>
          <a:xfrm>
            <a:off x="7587335" y="554423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Cable USB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22123" y="0"/>
            <a:ext cx="540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¿  Qué es la IMPEDANCIA  ?</a:t>
            </a:r>
            <a:endParaRPr lang="es-ES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3572162" y="2313603"/>
                <a:ext cx="2052699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/>
                        </a:rPr>
                        <m:t>𝑍</m:t>
                      </m:r>
                      <m:r>
                        <a:rPr lang="es-ES" sz="3200" b="0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320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162" y="2313603"/>
                <a:ext cx="2052699" cy="10111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35 Rectángulo"/>
          <p:cNvSpPr/>
          <p:nvPr/>
        </p:nvSpPr>
        <p:spPr>
          <a:xfrm>
            <a:off x="3806915" y="2258870"/>
            <a:ext cx="1665185" cy="1143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6" name="85 Grupo"/>
          <p:cNvGrpSpPr/>
          <p:nvPr/>
        </p:nvGrpSpPr>
        <p:grpSpPr>
          <a:xfrm>
            <a:off x="77366" y="694938"/>
            <a:ext cx="3763989" cy="2346532"/>
            <a:chOff x="77366" y="694938"/>
            <a:chExt cx="3763989" cy="2346532"/>
          </a:xfrm>
        </p:grpSpPr>
        <p:grpSp>
          <p:nvGrpSpPr>
            <p:cNvPr id="17" name="16 Grupo"/>
            <p:cNvGrpSpPr/>
            <p:nvPr/>
          </p:nvGrpSpPr>
          <p:grpSpPr>
            <a:xfrm>
              <a:off x="1331640" y="1268760"/>
              <a:ext cx="806518" cy="1772710"/>
              <a:chOff x="2685362" y="1147766"/>
              <a:chExt cx="806518" cy="1772710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3203848" y="1556792"/>
                <a:ext cx="288032" cy="936104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2" name="11 Grupo"/>
              <p:cNvGrpSpPr/>
              <p:nvPr/>
            </p:nvGrpSpPr>
            <p:grpSpPr>
              <a:xfrm>
                <a:off x="2685362" y="1147766"/>
                <a:ext cx="662502" cy="409026"/>
                <a:chOff x="2685362" y="1147766"/>
                <a:chExt cx="662502" cy="409026"/>
              </a:xfrm>
            </p:grpSpPr>
            <p:cxnSp>
              <p:nvCxnSpPr>
                <p:cNvPr id="7" name="6 Conector recto"/>
                <p:cNvCxnSpPr/>
                <p:nvPr/>
              </p:nvCxnSpPr>
              <p:spPr>
                <a:xfrm>
                  <a:off x="2771800" y="119675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8 Conector recto"/>
                <p:cNvCxnSpPr>
                  <a:endCxn id="5" idx="0"/>
                </p:cNvCxnSpPr>
                <p:nvPr/>
              </p:nvCxnSpPr>
              <p:spPr>
                <a:xfrm>
                  <a:off x="3347864" y="119675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10 Elipse"/>
                <p:cNvSpPr>
                  <a:spLocks noChangeAspect="1"/>
                </p:cNvSpPr>
                <p:nvPr/>
              </p:nvSpPr>
              <p:spPr>
                <a:xfrm>
                  <a:off x="2685362" y="114776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12 Grupo"/>
              <p:cNvGrpSpPr/>
              <p:nvPr/>
            </p:nvGrpSpPr>
            <p:grpSpPr>
              <a:xfrm flipV="1">
                <a:off x="2695258" y="2511450"/>
                <a:ext cx="662502" cy="409026"/>
                <a:chOff x="2685362" y="1147766"/>
                <a:chExt cx="662502" cy="409026"/>
              </a:xfrm>
            </p:grpSpPr>
            <p:cxnSp>
              <p:nvCxnSpPr>
                <p:cNvPr id="14" name="13 Conector recto"/>
                <p:cNvCxnSpPr/>
                <p:nvPr/>
              </p:nvCxnSpPr>
              <p:spPr>
                <a:xfrm>
                  <a:off x="2771800" y="119675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14 Conector recto"/>
                <p:cNvCxnSpPr/>
                <p:nvPr/>
              </p:nvCxnSpPr>
              <p:spPr>
                <a:xfrm>
                  <a:off x="3347864" y="1196752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15 Elipse"/>
                <p:cNvSpPr>
                  <a:spLocks noChangeAspect="1"/>
                </p:cNvSpPr>
                <p:nvPr/>
              </p:nvSpPr>
              <p:spPr>
                <a:xfrm>
                  <a:off x="2685362" y="1147766"/>
                  <a:ext cx="96359" cy="9635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2561133" y="1800320"/>
                  <a:ext cx="443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133" y="1800320"/>
                  <a:ext cx="44383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20 Conector recto de flecha"/>
            <p:cNvCxnSpPr/>
            <p:nvPr/>
          </p:nvCxnSpPr>
          <p:spPr>
            <a:xfrm flipV="1">
              <a:off x="927944" y="1449887"/>
              <a:ext cx="0" cy="15121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269509" y="1894566"/>
                  <a:ext cx="4712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509" y="1894566"/>
                  <a:ext cx="47121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23 Conector recto de flecha"/>
            <p:cNvCxnSpPr/>
            <p:nvPr/>
          </p:nvCxnSpPr>
          <p:spPr>
            <a:xfrm>
              <a:off x="1504008" y="1161855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1444632" y="694938"/>
                  <a:ext cx="3803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632" y="694938"/>
                  <a:ext cx="38036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26 CuadroTexto"/>
            <p:cNvSpPr txBox="1"/>
            <p:nvPr/>
          </p:nvSpPr>
          <p:spPr>
            <a:xfrm>
              <a:off x="2327407" y="2283650"/>
              <a:ext cx="103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impedancia</a:t>
              </a:r>
              <a:endParaRPr lang="es-ES" sz="140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35856" y="2241975"/>
              <a:ext cx="72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tensión</a:t>
              </a:r>
              <a:endParaRPr lang="es-ES" sz="140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55199" y="771482"/>
              <a:ext cx="851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corriente</a:t>
              </a:r>
              <a:endParaRPr lang="es-ES" sz="140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77366" y="2490823"/>
              <a:ext cx="809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[ Voltios  ]</a:t>
              </a:r>
              <a:endParaRPr lang="es-ES" sz="120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35672" y="1022063"/>
              <a:ext cx="949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[ Amperios ]</a:t>
              </a:r>
              <a:endParaRPr lang="es-ES" sz="120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399415" y="2571682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[ Ohmios ]</a:t>
              </a:r>
              <a:endParaRPr lang="es-ES" sz="120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2186735" y="863715"/>
              <a:ext cx="16546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200" b="1" smtClean="0"/>
                <a:t>ELEMENTO</a:t>
              </a:r>
            </a:p>
            <a:p>
              <a:pPr algn="ctr"/>
              <a:r>
                <a:rPr lang="es-ES" sz="2200" b="1" smtClean="0"/>
                <a:t>de CIRCUITO</a:t>
              </a:r>
              <a:endParaRPr lang="es-ES" sz="2200" b="1"/>
            </a:p>
          </p:txBody>
        </p:sp>
      </p:grpSp>
      <p:grpSp>
        <p:nvGrpSpPr>
          <p:cNvPr id="87" name="86 Grupo"/>
          <p:cNvGrpSpPr/>
          <p:nvPr/>
        </p:nvGrpSpPr>
        <p:grpSpPr>
          <a:xfrm>
            <a:off x="150453" y="3834045"/>
            <a:ext cx="3443591" cy="2998681"/>
            <a:chOff x="150453" y="3834045"/>
            <a:chExt cx="3443591" cy="2998681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667465" y="4502203"/>
              <a:ext cx="505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Rectángulo"/>
            <p:cNvSpPr/>
            <p:nvPr/>
          </p:nvSpPr>
          <p:spPr>
            <a:xfrm>
              <a:off x="1173303" y="4424381"/>
              <a:ext cx="486383" cy="184826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1656443" y="4518416"/>
              <a:ext cx="505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Rectángulo"/>
            <p:cNvSpPr/>
            <p:nvPr/>
          </p:nvSpPr>
          <p:spPr>
            <a:xfrm>
              <a:off x="2162282" y="4421138"/>
              <a:ext cx="486383" cy="184826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9" name="48 Conector recto"/>
            <p:cNvCxnSpPr/>
            <p:nvPr/>
          </p:nvCxnSpPr>
          <p:spPr>
            <a:xfrm>
              <a:off x="2648665" y="4518416"/>
              <a:ext cx="505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029338" y="4521658"/>
              <a:ext cx="0" cy="321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Rectángulo"/>
            <p:cNvSpPr/>
            <p:nvPr/>
          </p:nvSpPr>
          <p:spPr>
            <a:xfrm rot="16200000">
              <a:off x="1779663" y="5001554"/>
              <a:ext cx="486383" cy="184826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" name="54 Conector recto"/>
            <p:cNvCxnSpPr/>
            <p:nvPr/>
          </p:nvCxnSpPr>
          <p:spPr>
            <a:xfrm>
              <a:off x="2006641" y="5335539"/>
              <a:ext cx="0" cy="32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521550" y="5679250"/>
              <a:ext cx="25972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2961746" y="5063321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>
              <a:off x="150453" y="5053594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 de flecha"/>
            <p:cNvCxnSpPr/>
            <p:nvPr/>
          </p:nvCxnSpPr>
          <p:spPr>
            <a:xfrm flipV="1">
              <a:off x="1620776" y="4755122"/>
              <a:ext cx="0" cy="739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 de flecha"/>
            <p:cNvCxnSpPr/>
            <p:nvPr/>
          </p:nvCxnSpPr>
          <p:spPr>
            <a:xfrm>
              <a:off x="1639577" y="4297533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>
              <a:off x="1786146" y="3957454"/>
              <a:ext cx="0" cy="23249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66 CuadroTexto"/>
                <p:cNvSpPr txBox="1"/>
                <p:nvPr/>
              </p:nvSpPr>
              <p:spPr>
                <a:xfrm>
                  <a:off x="1227727" y="4962546"/>
                  <a:ext cx="3762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s-ES" sz="1600"/>
                </a:p>
              </p:txBody>
            </p:sp>
          </mc:Choice>
          <mc:Fallback xmlns="">
            <p:sp>
              <p:nvSpPr>
                <p:cNvPr id="67" name="6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727" y="4962546"/>
                  <a:ext cx="376257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67 CuadroTexto"/>
                <p:cNvSpPr txBox="1"/>
                <p:nvPr/>
              </p:nvSpPr>
              <p:spPr>
                <a:xfrm>
                  <a:off x="1479474" y="3966459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s-ES" sz="1600"/>
                </a:p>
              </p:txBody>
            </p:sp>
          </mc:Choice>
          <mc:Fallback xmlns="">
            <p:sp>
              <p:nvSpPr>
                <p:cNvPr id="68" name="6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474" y="3966459"/>
                  <a:ext cx="31624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70 Conector recto de flecha"/>
            <p:cNvCxnSpPr/>
            <p:nvPr/>
          </p:nvCxnSpPr>
          <p:spPr>
            <a:xfrm>
              <a:off x="1562410" y="5961351"/>
              <a:ext cx="42801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1552682" y="5961351"/>
              <a:ext cx="0" cy="437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73 CuadroTexto"/>
                <p:cNvSpPr txBox="1"/>
                <p:nvPr/>
              </p:nvSpPr>
              <p:spPr>
                <a:xfrm>
                  <a:off x="1326292" y="6371061"/>
                  <a:ext cx="443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74" name="7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292" y="6371061"/>
                  <a:ext cx="44383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uadroTexto 43"/>
            <p:cNvSpPr txBox="1"/>
            <p:nvPr/>
          </p:nvSpPr>
          <p:spPr>
            <a:xfrm>
              <a:off x="2366755" y="3834045"/>
              <a:ext cx="6591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b="1" smtClean="0"/>
                <a:t>RED</a:t>
              </a:r>
              <a:endParaRPr lang="es-ES" sz="2200" b="1"/>
            </a:p>
          </p:txBody>
        </p:sp>
      </p:grpSp>
      <p:grpSp>
        <p:nvGrpSpPr>
          <p:cNvPr id="88" name="87 Grupo"/>
          <p:cNvGrpSpPr/>
          <p:nvPr/>
        </p:nvGrpSpPr>
        <p:grpSpPr>
          <a:xfrm>
            <a:off x="4564063" y="4149080"/>
            <a:ext cx="4420655" cy="2576900"/>
            <a:chOff x="4564063" y="4149080"/>
            <a:chExt cx="4420655" cy="2576900"/>
          </a:xfrm>
        </p:grpSpPr>
        <p:sp>
          <p:nvSpPr>
            <p:cNvPr id="2" name="1 Rectángulo"/>
            <p:cNvSpPr/>
            <p:nvPr/>
          </p:nvSpPr>
          <p:spPr>
            <a:xfrm>
              <a:off x="5277424" y="4736081"/>
              <a:ext cx="2937753" cy="107005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292080" y="5364215"/>
              <a:ext cx="2937753" cy="107005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8341637" y="4794447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8352420" y="5409220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4593245" y="4781476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564063" y="5413775"/>
              <a:ext cx="6322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6597225" y="4419110"/>
              <a:ext cx="0" cy="14105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flipV="1">
              <a:off x="6597225" y="5814265"/>
              <a:ext cx="0" cy="4377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39 CuadroTexto"/>
                <p:cNvSpPr txBox="1"/>
                <p:nvPr/>
              </p:nvSpPr>
              <p:spPr>
                <a:xfrm>
                  <a:off x="6372200" y="6264315"/>
                  <a:ext cx="443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6264315"/>
                  <a:ext cx="44383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41 Conector recto de flecha"/>
            <p:cNvCxnSpPr/>
            <p:nvPr/>
          </p:nvCxnSpPr>
          <p:spPr>
            <a:xfrm flipV="1">
              <a:off x="6498070" y="4859141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6147175" y="4914165"/>
                  <a:ext cx="3762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s-ES" sz="160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75" y="4914165"/>
                  <a:ext cx="376257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44 Conector recto de flecha"/>
            <p:cNvCxnSpPr/>
            <p:nvPr/>
          </p:nvCxnSpPr>
          <p:spPr>
            <a:xfrm>
              <a:off x="6449432" y="4625677"/>
              <a:ext cx="35992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45 CuadroTexto"/>
                <p:cNvSpPr txBox="1"/>
                <p:nvPr/>
              </p:nvSpPr>
              <p:spPr>
                <a:xfrm>
                  <a:off x="6282190" y="4239090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s-ES" sz="1600"/>
                </a:p>
              </p:txBody>
            </p:sp>
          </mc:Choice>
          <mc:Fallback xmlns="">
            <p:sp>
              <p:nvSpPr>
                <p:cNvPr id="46" name="4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190" y="4239090"/>
                  <a:ext cx="316240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CuadroTexto 50"/>
            <p:cNvSpPr txBox="1"/>
            <p:nvPr/>
          </p:nvSpPr>
          <p:spPr>
            <a:xfrm>
              <a:off x="7137285" y="4149080"/>
              <a:ext cx="870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b="1" smtClean="0"/>
                <a:t>LÍNEA</a:t>
              </a:r>
              <a:endParaRPr lang="es-ES" sz="2200" b="1"/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5551502" y="734708"/>
            <a:ext cx="3451733" cy="2701261"/>
            <a:chOff x="5551502" y="734708"/>
            <a:chExt cx="3451733" cy="2701261"/>
          </a:xfrm>
        </p:grpSpPr>
        <p:grpSp>
          <p:nvGrpSpPr>
            <p:cNvPr id="20" name="19 Grupo"/>
            <p:cNvGrpSpPr/>
            <p:nvPr/>
          </p:nvGrpSpPr>
          <p:grpSpPr>
            <a:xfrm>
              <a:off x="5551502" y="734708"/>
              <a:ext cx="2249238" cy="2620224"/>
              <a:chOff x="5402344" y="1177046"/>
              <a:chExt cx="2249238" cy="2620224"/>
            </a:xfrm>
          </p:grpSpPr>
          <p:sp>
            <p:nvSpPr>
              <p:cNvPr id="3" name="2 Arco"/>
              <p:cNvSpPr/>
              <p:nvPr/>
            </p:nvSpPr>
            <p:spPr>
              <a:xfrm rot="707626">
                <a:off x="5885233" y="1935804"/>
                <a:ext cx="914400" cy="914400"/>
              </a:xfrm>
              <a:prstGeom prst="arc">
                <a:avLst>
                  <a:gd name="adj1" fmla="val 16200000"/>
                  <a:gd name="adj2" fmla="val 196708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Arco"/>
              <p:cNvSpPr/>
              <p:nvPr/>
            </p:nvSpPr>
            <p:spPr>
              <a:xfrm rot="235134">
                <a:off x="5500745" y="1691897"/>
                <a:ext cx="1656897" cy="2105373"/>
              </a:xfrm>
              <a:prstGeom prst="arc">
                <a:avLst>
                  <a:gd name="adj1" fmla="val 16793391"/>
                  <a:gd name="adj2" fmla="val 1883091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" name="61 Arco"/>
              <p:cNvSpPr/>
              <p:nvPr/>
            </p:nvSpPr>
            <p:spPr>
              <a:xfrm>
                <a:off x="5658506" y="1468877"/>
                <a:ext cx="1646965" cy="1800053"/>
              </a:xfrm>
              <a:prstGeom prst="arc">
                <a:avLst>
                  <a:gd name="adj1" fmla="val 16874502"/>
                  <a:gd name="adj2" fmla="val 202931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62 Arco"/>
              <p:cNvSpPr/>
              <p:nvPr/>
            </p:nvSpPr>
            <p:spPr>
              <a:xfrm>
                <a:off x="5402344" y="1186776"/>
                <a:ext cx="2224141" cy="2322104"/>
              </a:xfrm>
              <a:prstGeom prst="arc">
                <a:avLst>
                  <a:gd name="adj1" fmla="val 16874502"/>
                  <a:gd name="adj2" fmla="val 202931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Flecha derecha"/>
              <p:cNvSpPr/>
              <p:nvPr/>
            </p:nvSpPr>
            <p:spPr>
              <a:xfrm rot="18997401">
                <a:off x="7062280" y="1177046"/>
                <a:ext cx="589302" cy="367900"/>
              </a:xfrm>
              <a:prstGeom prst="rightArrow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7806831" y="900079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Ondas E.M.</a:t>
              </a:r>
            </a:p>
          </p:txBody>
        </p:sp>
        <p:cxnSp>
          <p:nvCxnSpPr>
            <p:cNvPr id="50" name="49 Conector recto de flecha"/>
            <p:cNvCxnSpPr/>
            <p:nvPr/>
          </p:nvCxnSpPr>
          <p:spPr>
            <a:xfrm flipH="1" flipV="1">
              <a:off x="7712115" y="1692300"/>
              <a:ext cx="369651" cy="3599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flipV="1">
              <a:off x="8057744" y="2018759"/>
              <a:ext cx="457200" cy="194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 de flecha"/>
            <p:cNvCxnSpPr/>
            <p:nvPr/>
          </p:nvCxnSpPr>
          <p:spPr>
            <a:xfrm flipV="1">
              <a:off x="8073327" y="1536657"/>
              <a:ext cx="437745" cy="4961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68 CuadroTexto"/>
                <p:cNvSpPr txBox="1"/>
                <p:nvPr/>
              </p:nvSpPr>
              <p:spPr>
                <a:xfrm>
                  <a:off x="7757120" y="1422270"/>
                  <a:ext cx="390876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9" name="6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120" y="1422270"/>
                  <a:ext cx="390876" cy="4029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74 CuadroTexto"/>
                <p:cNvSpPr txBox="1"/>
                <p:nvPr/>
              </p:nvSpPr>
              <p:spPr>
                <a:xfrm>
                  <a:off x="8502907" y="1759496"/>
                  <a:ext cx="412612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5" name="7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907" y="1759496"/>
                  <a:ext cx="412612" cy="4029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69 CuadroTexto"/>
                <p:cNvSpPr txBox="1"/>
                <p:nvPr/>
              </p:nvSpPr>
              <p:spPr>
                <a:xfrm>
                  <a:off x="6012160" y="2213865"/>
                  <a:ext cx="2991075" cy="781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s-ES"/>
                    <a:t> </a:t>
                  </a:r>
                  <a14:m>
                    <m:oMath xmlns:m="http://schemas.openxmlformats.org/officeDocument/2006/math">
                      <m:r>
                        <a:rPr lang="es-ES" sz="2200" b="0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E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22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s-ES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r>
                    <a:rPr lang="es-ES" smtClean="0"/>
                    <a:t>  =  377 </a:t>
                  </a:r>
                  <a:r>
                    <a:rPr lang="es-ES" smtClean="0">
                      <a:sym typeface="Symbol"/>
                    </a:rPr>
                    <a:t></a:t>
                  </a:r>
                  <a:endParaRPr lang="es-ES"/>
                </a:p>
              </p:txBody>
            </p:sp>
          </mc:Choice>
          <mc:Fallback xmlns="">
            <p:sp>
              <p:nvSpPr>
                <p:cNvPr id="70" name="6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2213865"/>
                  <a:ext cx="2991075" cy="78130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8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ángulo 71"/>
            <p:cNvSpPr/>
            <p:nvPr/>
          </p:nvSpPr>
          <p:spPr>
            <a:xfrm>
              <a:off x="5607115" y="908720"/>
              <a:ext cx="10134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/>
                <a:t>MEDIO</a:t>
              </a:r>
            </a:p>
          </p:txBody>
        </p:sp>
        <p:cxnSp>
          <p:nvCxnSpPr>
            <p:cNvPr id="76" name="75 Conector recto de flecha"/>
            <p:cNvCxnSpPr/>
            <p:nvPr/>
          </p:nvCxnSpPr>
          <p:spPr>
            <a:xfrm>
              <a:off x="6687235" y="1988840"/>
              <a:ext cx="163990" cy="2990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CuadroTexto"/>
            <p:cNvSpPr txBox="1"/>
            <p:nvPr/>
          </p:nvSpPr>
          <p:spPr>
            <a:xfrm>
              <a:off x="5787135" y="1763815"/>
              <a:ext cx="1088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Voltios /metro</a:t>
              </a:r>
              <a:endParaRPr lang="es-ES" sz="1200"/>
            </a:p>
          </p:txBody>
        </p:sp>
        <p:cxnSp>
          <p:nvCxnSpPr>
            <p:cNvPr id="78" name="77 Conector recto de flecha"/>
            <p:cNvCxnSpPr/>
            <p:nvPr/>
          </p:nvCxnSpPr>
          <p:spPr>
            <a:xfrm flipV="1">
              <a:off x="6822250" y="2888940"/>
              <a:ext cx="74960" cy="2250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78 CuadroTexto"/>
            <p:cNvSpPr txBox="1"/>
            <p:nvPr/>
          </p:nvSpPr>
          <p:spPr>
            <a:xfrm>
              <a:off x="6372200" y="3158970"/>
              <a:ext cx="1263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Amperios /metro</a:t>
              </a:r>
              <a:endParaRPr lang="es-ES" sz="1200"/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8307415" y="2753925"/>
              <a:ext cx="634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ej. en </a:t>
              </a:r>
            </a:p>
            <a:p>
              <a:pPr algn="ctr"/>
              <a:r>
                <a:rPr lang="es-ES" sz="1400"/>
                <a:t>e</a:t>
              </a:r>
              <a:r>
                <a:rPr lang="es-ES" sz="1400" smtClean="0"/>
                <a:t>l aire</a:t>
              </a:r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10118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18" y="992223"/>
            <a:ext cx="2671947" cy="51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510" y="143635"/>
            <a:ext cx="3929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UNA  ANTENA  TIENE  IMPEDANCIA</a:t>
            </a:r>
            <a:endParaRPr lang="es-ES" sz="2000" b="1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1710047" y="2880272"/>
            <a:ext cx="0" cy="4987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149434" y="2909455"/>
            <a:ext cx="36813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061610" y="2888940"/>
                <a:ext cx="595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2888940"/>
                <a:ext cx="59509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051720" y="2438890"/>
                <a:ext cx="501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38890"/>
                <a:ext cx="50129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Flecha izquierda y derecha"/>
          <p:cNvSpPr/>
          <p:nvPr/>
        </p:nvSpPr>
        <p:spPr>
          <a:xfrm>
            <a:off x="3583179" y="2645924"/>
            <a:ext cx="1484932" cy="943582"/>
          </a:xfrm>
          <a:prstGeom prst="left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132364" y="2738797"/>
            <a:ext cx="288032" cy="936104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"/>
          <p:cNvCxnSpPr/>
          <p:nvPr/>
        </p:nvCxnSpPr>
        <p:spPr>
          <a:xfrm>
            <a:off x="6700316" y="2378757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13" idx="0"/>
          </p:cNvCxnSpPr>
          <p:nvPr/>
        </p:nvCxnSpPr>
        <p:spPr>
          <a:xfrm>
            <a:off x="7276380" y="237875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>
            <a:spLocks noChangeAspect="1"/>
          </p:cNvSpPr>
          <p:nvPr/>
        </p:nvSpPr>
        <p:spPr>
          <a:xfrm>
            <a:off x="6613878" y="2329771"/>
            <a:ext cx="96359" cy="9635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6710212" y="4053495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7286276" y="3693455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>
            <a:spLocks noChangeAspect="1"/>
          </p:cNvSpPr>
          <p:nvPr/>
        </p:nvSpPr>
        <p:spPr>
          <a:xfrm flipV="1">
            <a:off x="6623774" y="4006122"/>
            <a:ext cx="96359" cy="9635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843371" y="2861331"/>
                <a:ext cx="575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71" y="2861331"/>
                <a:ext cx="57599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23 Conector recto de flecha"/>
          <p:cNvCxnSpPr/>
          <p:nvPr/>
        </p:nvCxnSpPr>
        <p:spPr>
          <a:xfrm flipV="1">
            <a:off x="6210182" y="2510898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5551747" y="2955577"/>
                <a:ext cx="595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S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47" y="2955577"/>
                <a:ext cx="59509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25 Conector recto de flecha"/>
          <p:cNvCxnSpPr/>
          <p:nvPr/>
        </p:nvCxnSpPr>
        <p:spPr>
          <a:xfrm>
            <a:off x="6786246" y="222286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6726870" y="1755949"/>
                <a:ext cx="501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870" y="1755949"/>
                <a:ext cx="50129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27 CuadroTexto"/>
          <p:cNvSpPr txBox="1"/>
          <p:nvPr/>
        </p:nvSpPr>
        <p:spPr>
          <a:xfrm>
            <a:off x="7609645" y="334466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impedancia</a:t>
            </a:r>
            <a:endParaRPr lang="es-ES" sz="1400"/>
          </a:p>
        </p:txBody>
      </p:sp>
      <p:sp>
        <p:nvSpPr>
          <p:cNvPr id="29" name="28 CuadroTexto"/>
          <p:cNvSpPr txBox="1"/>
          <p:nvPr/>
        </p:nvSpPr>
        <p:spPr>
          <a:xfrm>
            <a:off x="5418094" y="3302986"/>
            <a:ext cx="72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tensión</a:t>
            </a:r>
            <a:endParaRPr lang="es-ES" sz="1400"/>
          </a:p>
        </p:txBody>
      </p:sp>
      <p:sp>
        <p:nvSpPr>
          <p:cNvPr id="30" name="29 CuadroTexto"/>
          <p:cNvSpPr txBox="1"/>
          <p:nvPr/>
        </p:nvSpPr>
        <p:spPr>
          <a:xfrm>
            <a:off x="5805530" y="1978408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corriente</a:t>
            </a:r>
            <a:endParaRPr lang="es-ES" sz="1400"/>
          </a:p>
        </p:txBody>
      </p:sp>
      <p:sp>
        <p:nvSpPr>
          <p:cNvPr id="5" name="4 Rectángulo"/>
          <p:cNvSpPr/>
          <p:nvPr/>
        </p:nvSpPr>
        <p:spPr>
          <a:xfrm>
            <a:off x="3740727" y="4738634"/>
            <a:ext cx="2030681" cy="1401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941930" y="4920143"/>
                <a:ext cx="1542217" cy="944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z="2800" smtClean="0"/>
                  <a:t> </a:t>
                </a:r>
                <a:r>
                  <a:rPr lang="es-ES" sz="360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36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s-ES" sz="36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36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ES" sz="36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s-ES" sz="360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930" y="4920143"/>
                <a:ext cx="1542217" cy="944874"/>
              </a:xfrm>
              <a:prstGeom prst="rect">
                <a:avLst/>
              </a:prstGeom>
              <a:blipFill rotWithShape="1">
                <a:blip r:embed="rId8"/>
                <a:stretch>
                  <a:fillRect b="-51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33 Elipse"/>
          <p:cNvSpPr>
            <a:spLocks noChangeAspect="1"/>
          </p:cNvSpPr>
          <p:nvPr/>
        </p:nvSpPr>
        <p:spPr>
          <a:xfrm flipV="1">
            <a:off x="1951255" y="3030113"/>
            <a:ext cx="96359" cy="9635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>
            <a:spLocks noChangeAspect="1"/>
          </p:cNvSpPr>
          <p:nvPr/>
        </p:nvSpPr>
        <p:spPr>
          <a:xfrm flipV="1">
            <a:off x="1941527" y="3146845"/>
            <a:ext cx="96359" cy="9635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6505" y="98630"/>
            <a:ext cx="439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La </a:t>
            </a:r>
            <a:r>
              <a:rPr lang="es-ES" b="1" smtClean="0"/>
              <a:t>IMPEDANCIA </a:t>
            </a:r>
            <a:r>
              <a:rPr lang="es-ES" smtClean="0"/>
              <a:t>es una magnitud </a:t>
            </a:r>
            <a:r>
              <a:rPr lang="es-ES" b="1" smtClean="0"/>
              <a:t>COMPLEJA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40066" y="683695"/>
                <a:ext cx="119629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𝑍</m:t>
                      </m:r>
                      <m:r>
                        <a:rPr lang="es-ES" sz="2400" b="0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6" y="683695"/>
                <a:ext cx="1196290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205359" y="3032356"/>
                <a:ext cx="305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1" i="1" smtClean="0">
                          <a:latin typeface="Cambria Math"/>
                        </a:rPr>
                        <m:t>𝒁</m:t>
                      </m:r>
                      <m:r>
                        <a:rPr lang="es-ES" sz="3600" b="0" i="1" smtClean="0">
                          <a:latin typeface="Cambria Math"/>
                        </a:rPr>
                        <m:t> = </m:t>
                      </m:r>
                      <m:r>
                        <a:rPr lang="es-E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es-ES" sz="3600" b="0" i="1" smtClean="0">
                          <a:latin typeface="Cambria Math"/>
                        </a:rPr>
                        <m:t> + </m:t>
                      </m:r>
                      <m:r>
                        <a:rPr lang="es-ES" sz="3600" b="0" i="1" smtClean="0">
                          <a:latin typeface="Cambria Math"/>
                        </a:rPr>
                        <m:t>𝑗</m:t>
                      </m:r>
                      <m:r>
                        <a:rPr lang="es-ES" sz="3600" b="0" i="1" smtClean="0">
                          <a:latin typeface="Cambria Math"/>
                        </a:rPr>
                        <m:t> </m:t>
                      </m:r>
                      <m:r>
                        <a:rPr lang="es-ES" sz="36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s-ES" sz="3600" b="1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59" y="3032356"/>
                <a:ext cx="305230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/>
          <p:nvPr/>
        </p:nvCxnSpPr>
        <p:spPr>
          <a:xfrm>
            <a:off x="2211391" y="2409012"/>
            <a:ext cx="989009" cy="6746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03834" y="1960553"/>
            <a:ext cx="22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impedancia</a:t>
            </a:r>
            <a:r>
              <a:rPr lang="es-ES" smtClean="0"/>
              <a:t> compleja</a:t>
            </a: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93157" y="241959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[ Ohmios ]</a:t>
            </a:r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641741" y="1616169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78233" y="885724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resistencia</a:t>
            </a:r>
            <a:endParaRPr lang="es-ES" b="1"/>
          </a:p>
        </p:txBody>
      </p:sp>
      <p:sp>
        <p:nvSpPr>
          <p:cNvPr id="13" name="12 CuadroTexto"/>
          <p:cNvSpPr txBox="1"/>
          <p:nvPr/>
        </p:nvSpPr>
        <p:spPr>
          <a:xfrm>
            <a:off x="4045015" y="125383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[ Ohmios ]</a:t>
            </a:r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6175169" y="2125683"/>
            <a:ext cx="760021" cy="9500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885708" y="177439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reactancia</a:t>
            </a:r>
            <a:endParaRPr lang="es-ES" b="1"/>
          </a:p>
        </p:txBody>
      </p:sp>
      <p:sp>
        <p:nvSpPr>
          <p:cNvPr id="18" name="17 CuadroTexto"/>
          <p:cNvSpPr txBox="1"/>
          <p:nvPr/>
        </p:nvSpPr>
        <p:spPr>
          <a:xfrm>
            <a:off x="7035618" y="208313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[ Ohmios ]</a:t>
            </a:r>
            <a:endParaRPr lang="es-ES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5681697" y="1151906"/>
            <a:ext cx="588474" cy="19400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5768444" y="176765"/>
            <a:ext cx="2579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smtClean="0"/>
              <a:t>unidad imaginaria</a:t>
            </a:r>
          </a:p>
          <a:p>
            <a:pPr algn="ctr"/>
            <a:r>
              <a:rPr lang="es-ES"/>
              <a:t>en ingeniería eléctrica</a:t>
            </a:r>
          </a:p>
          <a:p>
            <a:pPr algn="ctr"/>
            <a:r>
              <a:rPr lang="es-ES"/>
              <a:t>se utiliza </a:t>
            </a:r>
            <a:r>
              <a:rPr lang="es-ES" smtClean="0"/>
              <a:t> </a:t>
            </a:r>
            <a:r>
              <a:rPr lang="es-ES" i="1" smtClean="0"/>
              <a:t> </a:t>
            </a:r>
            <a:r>
              <a:rPr lang="es-ES" i="1"/>
              <a:t>j </a:t>
            </a:r>
            <a:r>
              <a:rPr lang="es-ES" i="1" smtClean="0"/>
              <a:t> </a:t>
            </a:r>
            <a:r>
              <a:rPr lang="es-ES"/>
              <a:t>en lugar de </a:t>
            </a:r>
            <a:r>
              <a:rPr lang="es-ES" smtClean="0"/>
              <a:t> </a:t>
            </a:r>
            <a:r>
              <a:rPr lang="es-ES" i="1" smtClean="0"/>
              <a:t> i</a:t>
            </a:r>
            <a:endParaRPr lang="es-ES" i="1"/>
          </a:p>
        </p:txBody>
      </p:sp>
      <p:sp>
        <p:nvSpPr>
          <p:cNvPr id="22" name="21 Flecha arriba"/>
          <p:cNvSpPr/>
          <p:nvPr/>
        </p:nvSpPr>
        <p:spPr>
          <a:xfrm>
            <a:off x="4481990" y="3789040"/>
            <a:ext cx="268608" cy="330336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4301970" y="4149080"/>
            <a:ext cx="5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/>
              <a:t>p</a:t>
            </a:r>
            <a:r>
              <a:rPr lang="es-ES" sz="1400" smtClean="0"/>
              <a:t>arte</a:t>
            </a:r>
          </a:p>
          <a:p>
            <a:pPr algn="ctr"/>
            <a:r>
              <a:rPr lang="es-ES" sz="1400" smtClean="0"/>
              <a:t>real</a:t>
            </a:r>
            <a:endParaRPr lang="es-ES" sz="1400"/>
          </a:p>
        </p:txBody>
      </p:sp>
      <p:sp>
        <p:nvSpPr>
          <p:cNvPr id="24" name="23 Flecha arriba"/>
          <p:cNvSpPr/>
          <p:nvPr/>
        </p:nvSpPr>
        <p:spPr>
          <a:xfrm>
            <a:off x="5652120" y="3744035"/>
            <a:ext cx="268608" cy="330336"/>
          </a:xfrm>
          <a:prstGeom prst="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382090" y="410407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/>
              <a:t>p</a:t>
            </a:r>
            <a:r>
              <a:rPr lang="es-ES" sz="1400" smtClean="0"/>
              <a:t>arte</a:t>
            </a:r>
          </a:p>
          <a:p>
            <a:pPr algn="ctr"/>
            <a:r>
              <a:rPr lang="es-ES" sz="1400" smtClean="0"/>
              <a:t>imaginaria</a:t>
            </a:r>
            <a:endParaRPr lang="es-ES" sz="1400"/>
          </a:p>
        </p:txBody>
      </p:sp>
      <p:grpSp>
        <p:nvGrpSpPr>
          <p:cNvPr id="10" name="Grupo 9"/>
          <p:cNvGrpSpPr/>
          <p:nvPr/>
        </p:nvGrpSpPr>
        <p:grpSpPr>
          <a:xfrm>
            <a:off x="3536885" y="4734145"/>
            <a:ext cx="1418722" cy="1487210"/>
            <a:chOff x="3536885" y="4734145"/>
            <a:chExt cx="1418722" cy="1487210"/>
          </a:xfrm>
        </p:grpSpPr>
        <p:sp>
          <p:nvSpPr>
            <p:cNvPr id="26" name="25 CuadroTexto"/>
            <p:cNvSpPr txBox="1"/>
            <p:nvPr/>
          </p:nvSpPr>
          <p:spPr>
            <a:xfrm>
              <a:off x="3536885" y="4734145"/>
              <a:ext cx="14187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/>
                <a:t>l</a:t>
              </a:r>
              <a:r>
                <a:rPr lang="es-ES" smtClean="0"/>
                <a:t>a tensión </a:t>
              </a:r>
            </a:p>
            <a:p>
              <a:pPr algn="r"/>
              <a:r>
                <a:rPr lang="es-ES" smtClean="0"/>
                <a:t>y la corriente</a:t>
              </a:r>
            </a:p>
            <a:p>
              <a:pPr algn="r"/>
              <a:r>
                <a:rPr lang="es-ES"/>
                <a:t>e</a:t>
              </a:r>
              <a:r>
                <a:rPr lang="es-ES" smtClean="0"/>
                <a:t>stán en fase</a:t>
              </a:r>
              <a:endParaRPr lang="es-ES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3820958" y="5657475"/>
              <a:ext cx="929640" cy="563880"/>
              <a:chOff x="3820958" y="5657475"/>
              <a:chExt cx="929640" cy="563880"/>
            </a:xfrm>
          </p:grpSpPr>
          <p:grpSp>
            <p:nvGrpSpPr>
              <p:cNvPr id="36" name="Grupo 35"/>
              <p:cNvGrpSpPr/>
              <p:nvPr/>
            </p:nvGrpSpPr>
            <p:grpSpPr>
              <a:xfrm>
                <a:off x="3820958" y="5657475"/>
                <a:ext cx="929640" cy="563880"/>
                <a:chOff x="3855720" y="2118360"/>
                <a:chExt cx="1991360" cy="1158240"/>
              </a:xfrm>
            </p:grpSpPr>
            <p:grpSp>
              <p:nvGrpSpPr>
                <p:cNvPr id="37" name="Grupo 36"/>
                <p:cNvGrpSpPr/>
                <p:nvPr/>
              </p:nvGrpSpPr>
              <p:grpSpPr>
                <a:xfrm>
                  <a:off x="3855720" y="211836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44" name="Arco 43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5" name="Arco 44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8" name="Grupo 37"/>
                <p:cNvGrpSpPr/>
                <p:nvPr/>
              </p:nvGrpSpPr>
              <p:grpSpPr>
                <a:xfrm>
                  <a:off x="4516120" y="212852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42" name="Arco 41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9" name="Grupo 38"/>
                <p:cNvGrpSpPr/>
                <p:nvPr/>
              </p:nvGrpSpPr>
              <p:grpSpPr>
                <a:xfrm>
                  <a:off x="5176520" y="213868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40" name="Arco 39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1" name="Arco 40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46" name="Grupo 45"/>
              <p:cNvGrpSpPr/>
              <p:nvPr/>
            </p:nvGrpSpPr>
            <p:grpSpPr>
              <a:xfrm>
                <a:off x="3820958" y="5759476"/>
                <a:ext cx="929640" cy="353060"/>
                <a:chOff x="4988560" y="2247900"/>
                <a:chExt cx="929640" cy="353060"/>
              </a:xfrm>
            </p:grpSpPr>
            <p:sp>
              <p:nvSpPr>
                <p:cNvPr id="47" name="Arco 46"/>
                <p:cNvSpPr/>
                <p:nvPr/>
              </p:nvSpPr>
              <p:spPr>
                <a:xfrm>
                  <a:off x="4988560" y="2316034"/>
                  <a:ext cx="158893" cy="278732"/>
                </a:xfrm>
                <a:prstGeom prst="arc">
                  <a:avLst>
                    <a:gd name="adj1" fmla="val 12927221"/>
                    <a:gd name="adj2" fmla="val 20180332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" name="Arco 47"/>
                <p:cNvSpPr/>
                <p:nvPr/>
              </p:nvSpPr>
              <p:spPr>
                <a:xfrm flipV="1">
                  <a:off x="5142709" y="2247900"/>
                  <a:ext cx="158893" cy="278732"/>
                </a:xfrm>
                <a:prstGeom prst="arc">
                  <a:avLst>
                    <a:gd name="adj1" fmla="val 11991736"/>
                    <a:gd name="adj2" fmla="val 20135471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Arco 48"/>
                <p:cNvSpPr/>
                <p:nvPr/>
              </p:nvSpPr>
              <p:spPr>
                <a:xfrm>
                  <a:off x="5296859" y="2319131"/>
                  <a:ext cx="158893" cy="278732"/>
                </a:xfrm>
                <a:prstGeom prst="arc">
                  <a:avLst>
                    <a:gd name="adj1" fmla="val 12407764"/>
                    <a:gd name="adj2" fmla="val 20089088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Arco 49"/>
                <p:cNvSpPr/>
                <p:nvPr/>
              </p:nvSpPr>
              <p:spPr>
                <a:xfrm flipV="1">
                  <a:off x="5451008" y="2250997"/>
                  <a:ext cx="158893" cy="278732"/>
                </a:xfrm>
                <a:prstGeom prst="arc">
                  <a:avLst>
                    <a:gd name="adj1" fmla="val 12057880"/>
                    <a:gd name="adj2" fmla="val 20261718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Arco 50"/>
                <p:cNvSpPr/>
                <p:nvPr/>
              </p:nvSpPr>
              <p:spPr>
                <a:xfrm>
                  <a:off x="5605158" y="2322228"/>
                  <a:ext cx="158893" cy="278732"/>
                </a:xfrm>
                <a:prstGeom prst="arc">
                  <a:avLst>
                    <a:gd name="adj1" fmla="val 12213548"/>
                    <a:gd name="adj2" fmla="val 20381536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Arco 51"/>
                <p:cNvSpPr/>
                <p:nvPr/>
              </p:nvSpPr>
              <p:spPr>
                <a:xfrm flipV="1">
                  <a:off x="5759307" y="2254094"/>
                  <a:ext cx="158893" cy="278732"/>
                </a:xfrm>
                <a:prstGeom prst="arc">
                  <a:avLst>
                    <a:gd name="adj1" fmla="val 11991736"/>
                    <a:gd name="adj2" fmla="val 19636896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pSp>
        <p:nvGrpSpPr>
          <p:cNvPr id="14" name="Grupo 13"/>
          <p:cNvGrpSpPr/>
          <p:nvPr/>
        </p:nvGrpSpPr>
        <p:grpSpPr>
          <a:xfrm>
            <a:off x="5427095" y="4689140"/>
            <a:ext cx="1715278" cy="1526601"/>
            <a:chOff x="5427095" y="4689140"/>
            <a:chExt cx="1715278" cy="1526601"/>
          </a:xfrm>
        </p:grpSpPr>
        <p:sp>
          <p:nvSpPr>
            <p:cNvPr id="27" name="26 CuadroTexto"/>
            <p:cNvSpPr txBox="1"/>
            <p:nvPr/>
          </p:nvSpPr>
          <p:spPr>
            <a:xfrm>
              <a:off x="5427095" y="4689140"/>
              <a:ext cx="17152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l</a:t>
              </a:r>
              <a:r>
                <a:rPr lang="es-ES" smtClean="0"/>
                <a:t>a tensión </a:t>
              </a:r>
            </a:p>
            <a:p>
              <a:r>
                <a:rPr lang="es-ES" smtClean="0"/>
                <a:t>y la corriente</a:t>
              </a:r>
            </a:p>
            <a:p>
              <a:r>
                <a:rPr lang="es-ES"/>
                <a:t>n</a:t>
              </a:r>
              <a:r>
                <a:rPr lang="es-ES" smtClean="0"/>
                <a:t>o están en fase</a:t>
              </a:r>
              <a:endParaRPr lang="es-ES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5704238" y="5651861"/>
              <a:ext cx="993846" cy="563880"/>
              <a:chOff x="5704238" y="5651861"/>
              <a:chExt cx="993846" cy="563880"/>
            </a:xfrm>
          </p:grpSpPr>
          <p:grpSp>
            <p:nvGrpSpPr>
              <p:cNvPr id="53" name="Grupo 52"/>
              <p:cNvGrpSpPr/>
              <p:nvPr/>
            </p:nvGrpSpPr>
            <p:grpSpPr>
              <a:xfrm>
                <a:off x="5704238" y="5651861"/>
                <a:ext cx="929640" cy="563880"/>
                <a:chOff x="3855720" y="2118360"/>
                <a:chExt cx="1991360" cy="1158240"/>
              </a:xfrm>
            </p:grpSpPr>
            <p:grpSp>
              <p:nvGrpSpPr>
                <p:cNvPr id="54" name="Grupo 53"/>
                <p:cNvGrpSpPr/>
                <p:nvPr/>
              </p:nvGrpSpPr>
              <p:grpSpPr>
                <a:xfrm>
                  <a:off x="3855720" y="211836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4516120" y="212852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56" name="Grupo 55"/>
                <p:cNvGrpSpPr/>
                <p:nvPr/>
              </p:nvGrpSpPr>
              <p:grpSpPr>
                <a:xfrm>
                  <a:off x="5176520" y="2138680"/>
                  <a:ext cx="670560" cy="1137920"/>
                  <a:chOff x="3855720" y="2118360"/>
                  <a:chExt cx="670560" cy="1137920"/>
                </a:xfrm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3855720" y="234188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V="1">
                    <a:off x="4185920" y="2118360"/>
                    <a:ext cx="340360" cy="914400"/>
                  </a:xfrm>
                  <a:prstGeom prst="arc">
                    <a:avLst>
                      <a:gd name="adj1" fmla="val 12927221"/>
                      <a:gd name="adj2" fmla="val 1963689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63" name="Grupo 62"/>
              <p:cNvGrpSpPr/>
              <p:nvPr/>
            </p:nvGrpSpPr>
            <p:grpSpPr>
              <a:xfrm>
                <a:off x="5768444" y="5776187"/>
                <a:ext cx="929640" cy="353060"/>
                <a:chOff x="4988560" y="2247900"/>
                <a:chExt cx="929640" cy="353060"/>
              </a:xfrm>
            </p:grpSpPr>
            <p:sp>
              <p:nvSpPr>
                <p:cNvPr id="64" name="Arco 63"/>
                <p:cNvSpPr/>
                <p:nvPr/>
              </p:nvSpPr>
              <p:spPr>
                <a:xfrm>
                  <a:off x="4988560" y="2316034"/>
                  <a:ext cx="158893" cy="278732"/>
                </a:xfrm>
                <a:prstGeom prst="arc">
                  <a:avLst>
                    <a:gd name="adj1" fmla="val 12927221"/>
                    <a:gd name="adj2" fmla="val 20180332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5" name="Arco 64"/>
                <p:cNvSpPr/>
                <p:nvPr/>
              </p:nvSpPr>
              <p:spPr>
                <a:xfrm flipV="1">
                  <a:off x="5142709" y="2247900"/>
                  <a:ext cx="158893" cy="278732"/>
                </a:xfrm>
                <a:prstGeom prst="arc">
                  <a:avLst>
                    <a:gd name="adj1" fmla="val 11991736"/>
                    <a:gd name="adj2" fmla="val 20135471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6" name="Arco 65"/>
                <p:cNvSpPr/>
                <p:nvPr/>
              </p:nvSpPr>
              <p:spPr>
                <a:xfrm>
                  <a:off x="5296859" y="2319131"/>
                  <a:ext cx="158893" cy="278732"/>
                </a:xfrm>
                <a:prstGeom prst="arc">
                  <a:avLst>
                    <a:gd name="adj1" fmla="val 12407764"/>
                    <a:gd name="adj2" fmla="val 20089088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7" name="Arco 66"/>
                <p:cNvSpPr/>
                <p:nvPr/>
              </p:nvSpPr>
              <p:spPr>
                <a:xfrm flipV="1">
                  <a:off x="5451008" y="2250997"/>
                  <a:ext cx="158893" cy="278732"/>
                </a:xfrm>
                <a:prstGeom prst="arc">
                  <a:avLst>
                    <a:gd name="adj1" fmla="val 12057880"/>
                    <a:gd name="adj2" fmla="val 20261718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" name="Arco 67"/>
                <p:cNvSpPr/>
                <p:nvPr/>
              </p:nvSpPr>
              <p:spPr>
                <a:xfrm>
                  <a:off x="5605158" y="2322228"/>
                  <a:ext cx="158893" cy="278732"/>
                </a:xfrm>
                <a:prstGeom prst="arc">
                  <a:avLst>
                    <a:gd name="adj1" fmla="val 12213548"/>
                    <a:gd name="adj2" fmla="val 20381536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9" name="Arco 68"/>
                <p:cNvSpPr/>
                <p:nvPr/>
              </p:nvSpPr>
              <p:spPr>
                <a:xfrm flipV="1">
                  <a:off x="5759307" y="2254094"/>
                  <a:ext cx="158893" cy="278732"/>
                </a:xfrm>
                <a:prstGeom prst="arc">
                  <a:avLst>
                    <a:gd name="adj1" fmla="val 11991736"/>
                    <a:gd name="adj2" fmla="val 19636896"/>
                  </a:avLst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8" grpId="0"/>
      <p:bldP spid="21" grpId="0"/>
      <p:bldP spid="22" grpId="0" animBg="1"/>
      <p:bldP spid="23" grpId="0"/>
      <p:bldP spid="24" grpId="0" animBg="1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1876</Words>
  <Application>Microsoft Office PowerPoint</Application>
  <PresentationFormat>Presentación en pantalla (4:3)</PresentationFormat>
  <Paragraphs>391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lsempere</dc:creator>
  <cp:lastModifiedBy>Luis Sempere Paya</cp:lastModifiedBy>
  <cp:revision>275</cp:revision>
  <dcterms:created xsi:type="dcterms:W3CDTF">2022-04-09T13:55:01Z</dcterms:created>
  <dcterms:modified xsi:type="dcterms:W3CDTF">2022-05-09T11:05:12Z</dcterms:modified>
</cp:coreProperties>
</file>